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 id="2147483681" r:id="rId3"/>
  </p:sldMasterIdLst>
  <p:notesMasterIdLst>
    <p:notesMasterId r:id="rId53"/>
  </p:notesMasterIdLst>
  <p:sldIdLst>
    <p:sldId id="256" r:id="rId4"/>
    <p:sldId id="276" r:id="rId5"/>
    <p:sldId id="317" r:id="rId6"/>
    <p:sldId id="277" r:id="rId7"/>
    <p:sldId id="279" r:id="rId8"/>
    <p:sldId id="280" r:id="rId9"/>
    <p:sldId id="281" r:id="rId10"/>
    <p:sldId id="283" r:id="rId11"/>
    <p:sldId id="284" r:id="rId12"/>
    <p:sldId id="286" r:id="rId13"/>
    <p:sldId id="288" r:id="rId14"/>
    <p:sldId id="292" r:id="rId15"/>
    <p:sldId id="293" r:id="rId16"/>
    <p:sldId id="295" r:id="rId17"/>
    <p:sldId id="297" r:id="rId18"/>
    <p:sldId id="298" r:id="rId19"/>
    <p:sldId id="299" r:id="rId20"/>
    <p:sldId id="300" r:id="rId21"/>
    <p:sldId id="302" r:id="rId22"/>
    <p:sldId id="303" r:id="rId23"/>
    <p:sldId id="304" r:id="rId24"/>
    <p:sldId id="305" r:id="rId25"/>
    <p:sldId id="307" r:id="rId26"/>
    <p:sldId id="308" r:id="rId27"/>
    <p:sldId id="310" r:id="rId28"/>
    <p:sldId id="311" r:id="rId29"/>
    <p:sldId id="312" r:id="rId30"/>
    <p:sldId id="313" r:id="rId31"/>
    <p:sldId id="318" r:id="rId32"/>
    <p:sldId id="320" r:id="rId33"/>
    <p:sldId id="321" r:id="rId34"/>
    <p:sldId id="322" r:id="rId35"/>
    <p:sldId id="323" r:id="rId36"/>
    <p:sldId id="325" r:id="rId37"/>
    <p:sldId id="326" r:id="rId38"/>
    <p:sldId id="327" r:id="rId39"/>
    <p:sldId id="328" r:id="rId40"/>
    <p:sldId id="329" r:id="rId41"/>
    <p:sldId id="331" r:id="rId42"/>
    <p:sldId id="333" r:id="rId43"/>
    <p:sldId id="335" r:id="rId44"/>
    <p:sldId id="336" r:id="rId45"/>
    <p:sldId id="337" r:id="rId46"/>
    <p:sldId id="339" r:id="rId47"/>
    <p:sldId id="340" r:id="rId48"/>
    <p:sldId id="341" r:id="rId49"/>
    <p:sldId id="342" r:id="rId50"/>
    <p:sldId id="343" r:id="rId51"/>
    <p:sldId id="344" r:id="rId52"/>
  </p:sldIdLst>
  <p:sldSz cx="12192000" cy="6858000"/>
  <p:notesSz cx="6858000" cy="9144000"/>
  <p:defaultTextStyle>
    <a:defPPr>
      <a:defRPr lang="tr-T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nan OZK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331"/>
    <a:srgbClr val="A64B52"/>
    <a:srgbClr val="202C5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1" autoAdjust="0"/>
    <p:restoredTop sz="97326" autoAdjust="0"/>
  </p:normalViewPr>
  <p:slideViewPr>
    <p:cSldViewPr snapToGrid="0">
      <p:cViewPr varScale="1">
        <p:scale>
          <a:sx n="85" d="100"/>
          <a:sy n="85" d="100"/>
        </p:scale>
        <p:origin x="643"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8CDB9AF-A2A8-4B7A-9D82-CD8C1D2E4E1A}" type="datetimeFigureOut">
              <a:rPr lang="tr-TR"/>
              <a:pPr>
                <a:defRPr/>
              </a:pPr>
              <a:t>28.02.2022</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tr-TR" noProof="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noProof="0"/>
              <a:t>Asıl metin stillerini düzenle</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4EF3618B-56D9-4E1D-BFAF-C960356DDA3A}" type="slidenum">
              <a:rPr lang="tr-TR"/>
              <a:pPr>
                <a:defRPr/>
              </a:pPr>
              <a:t>‹#›</a:t>
            </a:fld>
            <a:endParaRPr lang="tr-TR"/>
          </a:p>
        </p:txBody>
      </p:sp>
    </p:spTree>
    <p:extLst>
      <p:ext uri="{BB962C8B-B14F-4D97-AF65-F5344CB8AC3E}">
        <p14:creationId xmlns:p14="http://schemas.microsoft.com/office/powerpoint/2010/main" val="16295373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ayt Resmi Yer Tutucusu 1"/>
          <p:cNvSpPr>
            <a:spLocks noGrp="1" noRot="1" noChangeAspect="1" noTextEdit="1"/>
          </p:cNvSpPr>
          <p:nvPr>
            <p:ph type="sldImg"/>
          </p:nvPr>
        </p:nvSpPr>
        <p:spPr bwMode="auto">
          <a:noFill/>
          <a:ln>
            <a:solidFill>
              <a:srgbClr val="000000"/>
            </a:solidFill>
            <a:miter lim="800000"/>
            <a:headEnd/>
            <a:tailEnd/>
          </a:ln>
        </p:spPr>
      </p:sp>
      <p:sp>
        <p:nvSpPr>
          <p:cNvPr id="46082"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28675"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3212EFB4-F7AE-4D85-9F8D-769577D79BF2}" type="slidenum">
              <a:rPr lang="tr-TR" sz="1200">
                <a:latin typeface="+mn-lt"/>
              </a:rPr>
              <a:pPr algn="r">
                <a:defRPr/>
              </a:pPr>
              <a:t>9</a:t>
            </a:fld>
            <a:endParaRPr lang="tr-TR" sz="1200">
              <a:latin typeface="+mn-lt"/>
            </a:endParaRPr>
          </a:p>
        </p:txBody>
      </p:sp>
    </p:spTree>
    <p:extLst>
      <p:ext uri="{BB962C8B-B14F-4D97-AF65-F5344CB8AC3E}">
        <p14:creationId xmlns:p14="http://schemas.microsoft.com/office/powerpoint/2010/main" val="276693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ayt Resmi Yer Tutucusu 1"/>
          <p:cNvSpPr>
            <a:spLocks noGrp="1" noRot="1" noChangeAspect="1" noTextEdit="1"/>
          </p:cNvSpPr>
          <p:nvPr>
            <p:ph type="sldImg"/>
          </p:nvPr>
        </p:nvSpPr>
        <p:spPr bwMode="auto">
          <a:noFill/>
          <a:ln>
            <a:solidFill>
              <a:srgbClr val="000000"/>
            </a:solidFill>
            <a:miter lim="800000"/>
            <a:headEnd/>
            <a:tailEnd/>
          </a:ln>
        </p:spPr>
      </p:sp>
      <p:sp>
        <p:nvSpPr>
          <p:cNvPr id="86018"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36867"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0AAD7AC8-4D3F-4339-B4D2-3F76BBC37618}" type="slidenum">
              <a:rPr lang="tr-TR" sz="1200">
                <a:latin typeface="+mn-lt"/>
              </a:rPr>
              <a:pPr algn="r">
                <a:defRPr/>
              </a:pPr>
              <a:t>39</a:t>
            </a:fld>
            <a:endParaRPr lang="tr-TR" sz="1200">
              <a:latin typeface="+mn-lt"/>
            </a:endParaRPr>
          </a:p>
        </p:txBody>
      </p:sp>
    </p:spTree>
    <p:extLst>
      <p:ext uri="{BB962C8B-B14F-4D97-AF65-F5344CB8AC3E}">
        <p14:creationId xmlns:p14="http://schemas.microsoft.com/office/powerpoint/2010/main" val="146757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ayt Resmi Yer Tutucusu 1"/>
          <p:cNvSpPr>
            <a:spLocks noGrp="1" noRot="1" noChangeAspect="1" noTextEdit="1"/>
          </p:cNvSpPr>
          <p:nvPr>
            <p:ph type="sldImg"/>
          </p:nvPr>
        </p:nvSpPr>
        <p:spPr bwMode="auto">
          <a:noFill/>
          <a:ln>
            <a:solidFill>
              <a:srgbClr val="000000"/>
            </a:solidFill>
            <a:miter lim="800000"/>
            <a:headEnd/>
            <a:tailEnd/>
          </a:ln>
        </p:spPr>
      </p:sp>
      <p:sp>
        <p:nvSpPr>
          <p:cNvPr id="88066"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39939"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A8605723-9318-4543-85AA-E84A7086A57B}" type="slidenum">
              <a:rPr lang="tr-TR" sz="1200">
                <a:latin typeface="+mn-lt"/>
              </a:rPr>
              <a:pPr algn="r">
                <a:defRPr/>
              </a:pPr>
              <a:t>40</a:t>
            </a:fld>
            <a:endParaRPr lang="tr-TR" sz="1200">
              <a:latin typeface="+mn-lt"/>
            </a:endParaRPr>
          </a:p>
        </p:txBody>
      </p:sp>
    </p:spTree>
    <p:extLst>
      <p:ext uri="{BB962C8B-B14F-4D97-AF65-F5344CB8AC3E}">
        <p14:creationId xmlns:p14="http://schemas.microsoft.com/office/powerpoint/2010/main" val="2940457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ayt Resmi Yer Tutucusu 1"/>
          <p:cNvSpPr>
            <a:spLocks noGrp="1" noRot="1" noChangeAspect="1" noTextEdit="1"/>
          </p:cNvSpPr>
          <p:nvPr>
            <p:ph type="sldImg"/>
          </p:nvPr>
        </p:nvSpPr>
        <p:spPr bwMode="auto">
          <a:noFill/>
          <a:ln>
            <a:solidFill>
              <a:srgbClr val="000000"/>
            </a:solidFill>
            <a:miter lim="800000"/>
            <a:headEnd/>
            <a:tailEnd/>
          </a:ln>
        </p:spPr>
      </p:sp>
      <p:sp>
        <p:nvSpPr>
          <p:cNvPr id="91138"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44035"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CF231547-AF50-466C-A5AE-75C63362D412}" type="slidenum">
              <a:rPr lang="tr-TR" sz="1200">
                <a:latin typeface="+mn-lt"/>
              </a:rPr>
              <a:pPr algn="r">
                <a:defRPr/>
              </a:pPr>
              <a:t>42</a:t>
            </a:fld>
            <a:endParaRPr lang="tr-TR" sz="1200">
              <a:latin typeface="+mn-lt"/>
            </a:endParaRPr>
          </a:p>
        </p:txBody>
      </p:sp>
    </p:spTree>
    <p:extLst>
      <p:ext uri="{BB962C8B-B14F-4D97-AF65-F5344CB8AC3E}">
        <p14:creationId xmlns:p14="http://schemas.microsoft.com/office/powerpoint/2010/main" val="909832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ayt Resmi Yer Tutucusu 1"/>
          <p:cNvSpPr>
            <a:spLocks noGrp="1" noRot="1" noChangeAspect="1" noTextEdit="1"/>
          </p:cNvSpPr>
          <p:nvPr>
            <p:ph type="sldImg"/>
          </p:nvPr>
        </p:nvSpPr>
        <p:spPr bwMode="auto">
          <a:noFill/>
          <a:ln>
            <a:solidFill>
              <a:srgbClr val="000000"/>
            </a:solidFill>
            <a:miter lim="800000"/>
            <a:headEnd/>
            <a:tailEnd/>
          </a:ln>
        </p:spPr>
      </p:sp>
      <p:sp>
        <p:nvSpPr>
          <p:cNvPr id="48130"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31747"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0C806D2B-CF53-4958-BCFF-70414AFD247C}" type="slidenum">
              <a:rPr lang="tr-TR" sz="1200">
                <a:latin typeface="+mn-lt"/>
              </a:rPr>
              <a:pPr algn="r">
                <a:defRPr/>
              </a:pPr>
              <a:t>10</a:t>
            </a:fld>
            <a:endParaRPr lang="tr-TR" sz="1200">
              <a:latin typeface="+mn-lt"/>
            </a:endParaRPr>
          </a:p>
        </p:txBody>
      </p:sp>
    </p:spTree>
    <p:extLst>
      <p:ext uri="{BB962C8B-B14F-4D97-AF65-F5344CB8AC3E}">
        <p14:creationId xmlns:p14="http://schemas.microsoft.com/office/powerpoint/2010/main" val="106391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ayt Resmi Yer Tutucusu 1"/>
          <p:cNvSpPr>
            <a:spLocks noGrp="1" noRot="1" noChangeAspect="1" noTextEdit="1"/>
          </p:cNvSpPr>
          <p:nvPr>
            <p:ph type="sldImg"/>
          </p:nvPr>
        </p:nvSpPr>
        <p:spPr bwMode="auto">
          <a:noFill/>
          <a:ln>
            <a:solidFill>
              <a:srgbClr val="000000"/>
            </a:solidFill>
            <a:miter lim="800000"/>
            <a:headEnd/>
            <a:tailEnd/>
          </a:ln>
        </p:spPr>
      </p:sp>
      <p:sp>
        <p:nvSpPr>
          <p:cNvPr id="52226"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20483"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F6A6497B-803A-47E7-86AB-F16C12A37471}" type="slidenum">
              <a:rPr lang="tr-TR" sz="1200">
                <a:latin typeface="+mn-lt"/>
              </a:rPr>
              <a:pPr algn="r">
                <a:defRPr/>
              </a:pPr>
              <a:t>13</a:t>
            </a:fld>
            <a:endParaRPr lang="tr-TR" sz="1200">
              <a:latin typeface="+mn-lt"/>
            </a:endParaRPr>
          </a:p>
        </p:txBody>
      </p:sp>
    </p:spTree>
    <p:extLst>
      <p:ext uri="{BB962C8B-B14F-4D97-AF65-F5344CB8AC3E}">
        <p14:creationId xmlns:p14="http://schemas.microsoft.com/office/powerpoint/2010/main" val="363928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ayt Resmi Yer Tutucusu 1"/>
          <p:cNvSpPr>
            <a:spLocks noGrp="1" noRot="1" noChangeAspect="1" noTextEdit="1"/>
          </p:cNvSpPr>
          <p:nvPr>
            <p:ph type="sldImg"/>
          </p:nvPr>
        </p:nvSpPr>
        <p:spPr bwMode="auto">
          <a:noFill/>
          <a:ln>
            <a:solidFill>
              <a:srgbClr val="000000"/>
            </a:solidFill>
            <a:miter lim="800000"/>
            <a:headEnd/>
            <a:tailEnd/>
          </a:ln>
        </p:spPr>
      </p:sp>
      <p:sp>
        <p:nvSpPr>
          <p:cNvPr id="60418"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32771"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8A3DFE43-6BB4-42C8-85EA-B5AE70A8743B}" type="slidenum">
              <a:rPr lang="tr-TR" sz="1200">
                <a:latin typeface="+mn-lt"/>
              </a:rPr>
              <a:pPr algn="r">
                <a:defRPr/>
              </a:pPr>
              <a:t>20</a:t>
            </a:fld>
            <a:endParaRPr lang="tr-TR" sz="1200">
              <a:latin typeface="+mn-lt"/>
            </a:endParaRPr>
          </a:p>
        </p:txBody>
      </p:sp>
    </p:spTree>
    <p:extLst>
      <p:ext uri="{BB962C8B-B14F-4D97-AF65-F5344CB8AC3E}">
        <p14:creationId xmlns:p14="http://schemas.microsoft.com/office/powerpoint/2010/main" val="988531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ayt Resmi Yer Tutucusu 1"/>
          <p:cNvSpPr>
            <a:spLocks noGrp="1" noRot="1" noChangeAspect="1" noTextEdit="1"/>
          </p:cNvSpPr>
          <p:nvPr>
            <p:ph type="sldImg"/>
          </p:nvPr>
        </p:nvSpPr>
        <p:spPr bwMode="auto">
          <a:noFill/>
          <a:ln>
            <a:solidFill>
              <a:srgbClr val="000000"/>
            </a:solidFill>
            <a:miter lim="800000"/>
            <a:headEnd/>
            <a:tailEnd/>
          </a:ln>
        </p:spPr>
      </p:sp>
      <p:sp>
        <p:nvSpPr>
          <p:cNvPr id="62466"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34819"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D0EF924B-67D3-4EF1-830F-7A18698C7683}" type="slidenum">
              <a:rPr lang="tr-TR" sz="1200">
                <a:latin typeface="+mn-lt"/>
              </a:rPr>
              <a:pPr algn="r">
                <a:defRPr/>
              </a:pPr>
              <a:t>21</a:t>
            </a:fld>
            <a:endParaRPr lang="tr-TR" sz="1200">
              <a:latin typeface="+mn-lt"/>
            </a:endParaRPr>
          </a:p>
        </p:txBody>
      </p:sp>
    </p:spTree>
    <p:extLst>
      <p:ext uri="{BB962C8B-B14F-4D97-AF65-F5344CB8AC3E}">
        <p14:creationId xmlns:p14="http://schemas.microsoft.com/office/powerpoint/2010/main" val="4025703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ayt Resmi Yer Tutucusu 1"/>
          <p:cNvSpPr>
            <a:spLocks noGrp="1" noRot="1" noChangeAspect="1" noTextEdit="1"/>
          </p:cNvSpPr>
          <p:nvPr>
            <p:ph type="sldImg"/>
          </p:nvPr>
        </p:nvSpPr>
        <p:spPr bwMode="auto">
          <a:noFill/>
          <a:ln>
            <a:solidFill>
              <a:srgbClr val="000000"/>
            </a:solidFill>
            <a:miter lim="800000"/>
            <a:headEnd/>
            <a:tailEnd/>
          </a:ln>
        </p:spPr>
      </p:sp>
      <p:sp>
        <p:nvSpPr>
          <p:cNvPr id="64514"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36867"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4E9DCD0F-7990-4C44-AF9D-22217B4B755C}" type="slidenum">
              <a:rPr lang="tr-TR" sz="1200">
                <a:latin typeface="+mn-lt"/>
              </a:rPr>
              <a:pPr algn="r">
                <a:defRPr/>
              </a:pPr>
              <a:t>22</a:t>
            </a:fld>
            <a:endParaRPr lang="tr-TR" sz="1200">
              <a:latin typeface="+mn-lt"/>
            </a:endParaRPr>
          </a:p>
        </p:txBody>
      </p:sp>
    </p:spTree>
    <p:extLst>
      <p:ext uri="{BB962C8B-B14F-4D97-AF65-F5344CB8AC3E}">
        <p14:creationId xmlns:p14="http://schemas.microsoft.com/office/powerpoint/2010/main" val="33457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ayt Resmi Yer Tutucusu 1"/>
          <p:cNvSpPr>
            <a:spLocks noGrp="1" noRot="1" noChangeAspect="1" noTextEdit="1"/>
          </p:cNvSpPr>
          <p:nvPr>
            <p:ph type="sldImg"/>
          </p:nvPr>
        </p:nvSpPr>
        <p:spPr bwMode="auto">
          <a:noFill/>
          <a:ln>
            <a:solidFill>
              <a:srgbClr val="000000"/>
            </a:solidFill>
            <a:miter lim="800000"/>
            <a:headEnd/>
            <a:tailEnd/>
          </a:ln>
        </p:spPr>
      </p:sp>
      <p:sp>
        <p:nvSpPr>
          <p:cNvPr id="67586"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40963"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58CA3394-B124-4704-B3CF-4ACBDE219870}" type="slidenum">
              <a:rPr lang="tr-TR" sz="1200">
                <a:latin typeface="+mn-lt"/>
              </a:rPr>
              <a:pPr algn="r">
                <a:defRPr/>
              </a:pPr>
              <a:t>24</a:t>
            </a:fld>
            <a:endParaRPr lang="tr-TR" sz="1200">
              <a:latin typeface="+mn-lt"/>
            </a:endParaRPr>
          </a:p>
        </p:txBody>
      </p:sp>
    </p:spTree>
    <p:extLst>
      <p:ext uri="{BB962C8B-B14F-4D97-AF65-F5344CB8AC3E}">
        <p14:creationId xmlns:p14="http://schemas.microsoft.com/office/powerpoint/2010/main" val="3386447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ayt Resmi Yer Tutucusu 1"/>
          <p:cNvSpPr>
            <a:spLocks noGrp="1" noRot="1" noChangeAspect="1" noTextEdit="1"/>
          </p:cNvSpPr>
          <p:nvPr>
            <p:ph type="sldImg"/>
          </p:nvPr>
        </p:nvSpPr>
        <p:spPr bwMode="auto">
          <a:noFill/>
          <a:ln>
            <a:solidFill>
              <a:srgbClr val="000000"/>
            </a:solidFill>
            <a:miter lim="800000"/>
            <a:headEnd/>
            <a:tailEnd/>
          </a:ln>
        </p:spPr>
      </p:sp>
      <p:sp>
        <p:nvSpPr>
          <p:cNvPr id="80898"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29699"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E37F6339-22B6-43B1-917A-34CC7EA141E4}" type="slidenum">
              <a:rPr lang="tr-TR" sz="1200">
                <a:latin typeface="+mn-lt"/>
              </a:rPr>
              <a:pPr algn="r">
                <a:defRPr/>
              </a:pPr>
              <a:t>36</a:t>
            </a:fld>
            <a:endParaRPr lang="tr-TR" sz="1200">
              <a:latin typeface="+mn-lt"/>
            </a:endParaRPr>
          </a:p>
        </p:txBody>
      </p:sp>
    </p:spTree>
    <p:extLst>
      <p:ext uri="{BB962C8B-B14F-4D97-AF65-F5344CB8AC3E}">
        <p14:creationId xmlns:p14="http://schemas.microsoft.com/office/powerpoint/2010/main" val="1331483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ayt Resmi Yer Tutucusu 1"/>
          <p:cNvSpPr>
            <a:spLocks noGrp="1" noRot="1" noChangeAspect="1" noTextEdit="1"/>
          </p:cNvSpPr>
          <p:nvPr>
            <p:ph type="sldImg"/>
          </p:nvPr>
        </p:nvSpPr>
        <p:spPr bwMode="auto">
          <a:noFill/>
          <a:ln>
            <a:solidFill>
              <a:srgbClr val="000000"/>
            </a:solidFill>
            <a:miter lim="800000"/>
            <a:headEnd/>
            <a:tailEnd/>
          </a:ln>
        </p:spPr>
      </p:sp>
      <p:sp>
        <p:nvSpPr>
          <p:cNvPr id="83970"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smtClean="0"/>
          </a:p>
        </p:txBody>
      </p:sp>
      <p:sp>
        <p:nvSpPr>
          <p:cNvPr id="32771" name="Slayt Numarası Yer Tutucusu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A24E3707-84A6-4135-8694-459E5C7C1401}" type="slidenum">
              <a:rPr lang="tr-TR" sz="1200">
                <a:latin typeface="+mn-lt"/>
              </a:rPr>
              <a:pPr algn="r">
                <a:defRPr/>
              </a:pPr>
              <a:t>38</a:t>
            </a:fld>
            <a:endParaRPr lang="tr-TR" sz="1200">
              <a:latin typeface="+mn-lt"/>
            </a:endParaRPr>
          </a:p>
        </p:txBody>
      </p:sp>
    </p:spTree>
    <p:extLst>
      <p:ext uri="{BB962C8B-B14F-4D97-AF65-F5344CB8AC3E}">
        <p14:creationId xmlns:p14="http://schemas.microsoft.com/office/powerpoint/2010/main" val="3570679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013A7EF4-7054-48F9-8728-5132C00E0E1E}" type="datetimeFigureOut">
              <a:rPr lang="tr-TR"/>
              <a:pPr>
                <a:defRPr/>
              </a:pPr>
              <a:t>28.02.2022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392467F5-8F77-4D2F-B0D1-53A3BC753429}" type="slidenum">
              <a:rPr lang="tr-TR"/>
              <a:pPr>
                <a:defRPr/>
              </a:pP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914400" y="2130425"/>
            <a:ext cx="10363200" cy="1470025"/>
          </a:xfrm>
        </p:spPr>
        <p:txBody>
          <a:bodyPr/>
          <a:lstStyle/>
          <a:p>
            <a:r>
              <a:rPr lang="tr-TR"/>
              <a:t>Asıl başlık stili için tıklatın</a:t>
            </a:r>
          </a:p>
        </p:txBody>
      </p:sp>
      <p:sp>
        <p:nvSpPr>
          <p:cNvPr id="3" name="Alt Başlık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tr-TR"/>
              <a:t>Asıl alt başlık stilini düzenlemek için tıklatın</a:t>
            </a:r>
          </a:p>
        </p:txBody>
      </p:sp>
      <p:sp>
        <p:nvSpPr>
          <p:cNvPr id="4" name="Veri Yer Tutucusu 3"/>
          <p:cNvSpPr>
            <a:spLocks noGrp="1"/>
          </p:cNvSpPr>
          <p:nvPr>
            <p:ph type="dt" sz="half" idx="10"/>
          </p:nvPr>
        </p:nvSpPr>
        <p:spPr/>
        <p:txBody>
          <a:bodyPr/>
          <a:lstStyle>
            <a:lvl1pPr>
              <a:defRPr/>
            </a:lvl1pPr>
          </a:lstStyle>
          <a:p>
            <a:pPr>
              <a:defRPr/>
            </a:pPr>
            <a:fld id="{59AD9793-6784-4970-894D-9DD919146DB8}" type="datetimeFigureOut">
              <a:rPr lang="tr-TR"/>
              <a:pPr>
                <a:defRPr/>
              </a:pPr>
              <a:t>28.02.2022</a:t>
            </a:fld>
            <a:endParaRPr lang="tr-TR"/>
          </a:p>
        </p:txBody>
      </p:sp>
      <p:sp>
        <p:nvSpPr>
          <p:cNvPr id="5" name="Altbilgi Yer Tutucusu 4"/>
          <p:cNvSpPr>
            <a:spLocks noGrp="1"/>
          </p:cNvSpPr>
          <p:nvPr>
            <p:ph type="ftr" sz="quarter" idx="11"/>
          </p:nvPr>
        </p:nvSpPr>
        <p:spPr/>
        <p:txBody>
          <a:bodyPr/>
          <a:lstStyle>
            <a:lvl1pPr>
              <a:defRPr/>
            </a:lvl1pPr>
          </a:lstStyle>
          <a:p>
            <a:pPr>
              <a:defRPr/>
            </a:pPr>
            <a:endParaRPr lang="tr-TR"/>
          </a:p>
        </p:txBody>
      </p:sp>
      <p:sp>
        <p:nvSpPr>
          <p:cNvPr id="6" name="Slayt Numarası Yer Tutucusu 5"/>
          <p:cNvSpPr>
            <a:spLocks noGrp="1"/>
          </p:cNvSpPr>
          <p:nvPr>
            <p:ph type="sldNum" sz="quarter" idx="12"/>
          </p:nvPr>
        </p:nvSpPr>
        <p:spPr/>
        <p:txBody>
          <a:bodyPr/>
          <a:lstStyle>
            <a:lvl1pPr>
              <a:defRPr/>
            </a:lvl1pPr>
          </a:lstStyle>
          <a:p>
            <a:pPr>
              <a:defRPr/>
            </a:pPr>
            <a:fld id="{4E6DC762-65F6-4970-95C6-EF56AD921639}" type="slidenum">
              <a:rPr lang="tr-TR"/>
              <a:pPr>
                <a:defRPr/>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3"/>
          <p:cNvSpPr>
            <a:spLocks noGrp="1"/>
          </p:cNvSpPr>
          <p:nvPr>
            <p:ph type="dt" sz="half" idx="10"/>
          </p:nvPr>
        </p:nvSpPr>
        <p:spPr/>
        <p:txBody>
          <a:bodyPr/>
          <a:lstStyle>
            <a:lvl1pPr>
              <a:defRPr/>
            </a:lvl1pPr>
          </a:lstStyle>
          <a:p>
            <a:pPr>
              <a:defRPr/>
            </a:pPr>
            <a:fld id="{C97E9D2D-6FC1-4292-8D34-523255E45F40}" type="datetimeFigureOut">
              <a:rPr lang="tr-TR"/>
              <a:pPr>
                <a:defRPr/>
              </a:pPr>
              <a:t>28.02.2022</a:t>
            </a:fld>
            <a:endParaRPr lang="tr-TR"/>
          </a:p>
        </p:txBody>
      </p:sp>
      <p:sp>
        <p:nvSpPr>
          <p:cNvPr id="3" name="Altbilgi Yer Tutucusu 4"/>
          <p:cNvSpPr>
            <a:spLocks noGrp="1"/>
          </p:cNvSpPr>
          <p:nvPr>
            <p:ph type="ftr" sz="quarter" idx="11"/>
          </p:nvPr>
        </p:nvSpPr>
        <p:spPr/>
        <p:txBody>
          <a:bodyPr/>
          <a:lstStyle>
            <a:lvl1pPr>
              <a:defRPr/>
            </a:lvl1pPr>
          </a:lstStyle>
          <a:p>
            <a:pPr>
              <a:defRPr/>
            </a:pPr>
            <a:endParaRPr lang="tr-TR"/>
          </a:p>
        </p:txBody>
      </p:sp>
      <p:sp>
        <p:nvSpPr>
          <p:cNvPr id="4" name="Slayt Numarası Yer Tutucusu 5"/>
          <p:cNvSpPr>
            <a:spLocks noGrp="1"/>
          </p:cNvSpPr>
          <p:nvPr>
            <p:ph type="sldNum" sz="quarter" idx="12"/>
          </p:nvPr>
        </p:nvSpPr>
        <p:spPr/>
        <p:txBody>
          <a:bodyPr/>
          <a:lstStyle>
            <a:lvl1pPr>
              <a:defRPr/>
            </a:lvl1pPr>
          </a:lstStyle>
          <a:p>
            <a:pPr>
              <a:defRPr/>
            </a:pPr>
            <a:fld id="{55CC6427-6BE9-4EB0-9D22-4EC5ED742DB0}" type="slidenum">
              <a:rPr lang="tr-TR"/>
              <a:pPr>
                <a:defRPr/>
              </a:pPr>
              <a:t>‹#›</a:t>
            </a:fld>
            <a:endParaRPr lang="tr-T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4" name="7 Oval"/>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solidFill>
                <a:prstClr val="black"/>
              </a:solidFill>
            </a:endParaRPr>
          </a:p>
        </p:txBody>
      </p:sp>
      <p:sp>
        <p:nvSpPr>
          <p:cNvPr id="5" name="8 Oval"/>
          <p:cNvSpPr/>
          <p:nvPr/>
        </p:nvSpPr>
        <p:spPr>
          <a:xfrm>
            <a:off x="1543050" y="1344613"/>
            <a:ext cx="85725"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solidFill>
                <a:prstClr val="black"/>
              </a:solidFill>
            </a:endParaRPr>
          </a:p>
        </p:txBody>
      </p:sp>
      <p:sp>
        <p:nvSpPr>
          <p:cNvPr id="14" name="13 Başlık"/>
          <p:cNvSpPr>
            <a:spLocks noGrp="1"/>
          </p:cNvSpPr>
          <p:nvPr>
            <p:ph type="ctrTitle"/>
          </p:nvPr>
        </p:nvSpPr>
        <p:spPr>
          <a:xfrm>
            <a:off x="1910080" y="359898"/>
            <a:ext cx="9875520" cy="1472184"/>
          </a:xfrm>
        </p:spPr>
        <p:txBody>
          <a:bodyPr anchor="b"/>
          <a:lstStyle>
            <a:lvl1pPr algn="l">
              <a:defRPr/>
            </a:lvl1pPr>
            <a:extLst/>
          </a:lstStyle>
          <a:p>
            <a:r>
              <a:rPr lang="tr-TR" smtClean="0"/>
              <a:t>Asıl başlık stili için tıklatın</a:t>
            </a:r>
            <a:endParaRPr lang="en-US"/>
          </a:p>
        </p:txBody>
      </p:sp>
      <p:sp>
        <p:nvSpPr>
          <p:cNvPr id="22" name="21 Alt Başlık"/>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tr-TR" smtClean="0"/>
              <a:t>Asıl alt başlık stilini düzenlemek için tıklatın</a:t>
            </a:r>
            <a:endParaRPr lang="en-US"/>
          </a:p>
        </p:txBody>
      </p:sp>
      <p:sp>
        <p:nvSpPr>
          <p:cNvPr id="6" name="6 Veri Yer Tutucusu"/>
          <p:cNvSpPr>
            <a:spLocks noGrp="1"/>
          </p:cNvSpPr>
          <p:nvPr>
            <p:ph type="dt" sz="half" idx="10"/>
          </p:nvPr>
        </p:nvSpPr>
        <p:spPr/>
        <p:txBody>
          <a:bodyPr/>
          <a:lstStyle>
            <a:lvl1pPr>
              <a:defRPr>
                <a:latin typeface="Arial" charset="0"/>
                <a:cs typeface="Arial" charset="0"/>
              </a:defRPr>
            </a:lvl1pPr>
            <a:extLst/>
          </a:lstStyle>
          <a:p>
            <a:pPr>
              <a:defRPr/>
            </a:pPr>
            <a:fld id="{88F47D63-A4EF-4B1E-9D14-DD3EE703F1CF}" type="datetimeFigureOut">
              <a:rPr lang="tr-TR"/>
              <a:pPr>
                <a:defRPr/>
              </a:pPr>
              <a:t>28.02.2022</a:t>
            </a:fld>
            <a:endParaRPr lang="tr-TR"/>
          </a:p>
        </p:txBody>
      </p:sp>
      <p:sp>
        <p:nvSpPr>
          <p:cNvPr id="7" name="19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8" name="9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0F655EE0-C17B-4E63-90C0-79D41B95E387}" type="slidenum">
              <a:rPr lang="tr-TR"/>
              <a:pPr>
                <a:defRPr/>
              </a:pPr>
              <a:t>‹#›</a:t>
            </a:fld>
            <a:endParaRPr lang="tr-TR"/>
          </a:p>
        </p:txBody>
      </p:sp>
    </p:spTree>
  </p:cSld>
  <p:clrMapOvr>
    <a:masterClrMapping/>
  </p:clrMapOvr>
  <p:transition spd="med">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4" name="6 Dikdörtgen"/>
          <p:cNvSpPr/>
          <p:nvPr/>
        </p:nvSpPr>
        <p:spPr>
          <a:xfrm>
            <a:off x="3043238" y="0"/>
            <a:ext cx="9144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5" name="9 Dikdörtgen"/>
          <p:cNvSpPr/>
          <p:nvPr/>
        </p:nvSpPr>
        <p:spPr bwMode="invGray">
          <a:xfrm>
            <a:off x="3048000" y="0"/>
            <a:ext cx="1016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6" name="7 Oval"/>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solidFill>
                <a:prstClr val="black"/>
              </a:solidFill>
            </a:endParaRPr>
          </a:p>
        </p:txBody>
      </p:sp>
      <p:sp>
        <p:nvSpPr>
          <p:cNvPr id="7" name="8 Oval"/>
          <p:cNvSpPr/>
          <p:nvPr/>
        </p:nvSpPr>
        <p:spPr>
          <a:xfrm>
            <a:off x="3211513" y="2746375"/>
            <a:ext cx="84137"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solidFill>
                <a:prstClr val="black"/>
              </a:solidFill>
            </a:endParaRPr>
          </a:p>
        </p:txBody>
      </p:sp>
      <p:sp>
        <p:nvSpPr>
          <p:cNvPr id="2" name="1 Başlık"/>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lang="tr-TR" smtClean="0"/>
              <a:t>Asıl başlık stili için tıklatın</a:t>
            </a:r>
            <a:endParaRPr lang="en-US"/>
          </a:p>
        </p:txBody>
      </p:sp>
      <p:sp>
        <p:nvSpPr>
          <p:cNvPr id="3" name="2 Metin Yer Tutucusu"/>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tr-TR" smtClean="0"/>
              <a:t>Asıl metin stillerini düzenlemek için tıklatın</a:t>
            </a:r>
          </a:p>
        </p:txBody>
      </p:sp>
      <p:sp>
        <p:nvSpPr>
          <p:cNvPr id="8" name="3 Veri Yer Tutucusu"/>
          <p:cNvSpPr>
            <a:spLocks noGrp="1"/>
          </p:cNvSpPr>
          <p:nvPr>
            <p:ph type="dt" sz="half" idx="10"/>
          </p:nvPr>
        </p:nvSpPr>
        <p:spPr/>
        <p:txBody>
          <a:bodyPr/>
          <a:lstStyle>
            <a:lvl1pPr>
              <a:defRPr>
                <a:latin typeface="Arial" charset="0"/>
                <a:cs typeface="Arial" charset="0"/>
              </a:defRPr>
            </a:lvl1pPr>
            <a:extLst/>
          </a:lstStyle>
          <a:p>
            <a:pPr>
              <a:defRPr/>
            </a:pPr>
            <a:fld id="{524F4936-D699-4F23-99F9-845E601BF003}" type="datetimeFigureOut">
              <a:rPr lang="tr-TR"/>
              <a:pPr>
                <a:defRPr/>
              </a:pPr>
              <a:t>28.02.2022</a:t>
            </a:fld>
            <a:endParaRPr lang="tr-TR"/>
          </a:p>
        </p:txBody>
      </p:sp>
      <p:sp>
        <p:nvSpPr>
          <p:cNvPr id="9" name="4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10" name="5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7398028C-AC93-4526-B205-7946DA28BB9D}" type="slidenum">
              <a:rPr lang="tr-TR"/>
              <a:pPr>
                <a:defRPr/>
              </a:pPr>
              <a:t>‹#›</a:t>
            </a:fld>
            <a:endParaRPr lang="tr-TR"/>
          </a:p>
        </p:txBody>
      </p:sp>
    </p:spTree>
  </p:cSld>
  <p:clrMapOvr>
    <a:masterClrMapping/>
  </p:clrMapOvr>
  <p:transition spd="med">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a:xfrm>
            <a:off x="1914144" y="274320"/>
            <a:ext cx="9997440" cy="1143000"/>
          </a:xfrm>
        </p:spPr>
        <p:txBody>
          <a:bodyPr/>
          <a:lstStyle>
            <a:extLst/>
          </a:lstStyle>
          <a:p>
            <a:r>
              <a:rPr lang="tr-TR" smtClean="0"/>
              <a:t>Asıl başlık stili için tıklatın</a:t>
            </a:r>
            <a:endParaRPr lang="en-US"/>
          </a:p>
        </p:txBody>
      </p:sp>
      <p:sp>
        <p:nvSpPr>
          <p:cNvPr id="3" name="2 İçerik Yer Tutucusu"/>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3 İçerik Yer Tutucusu"/>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5" name="4 Veri Yer Tutucusu"/>
          <p:cNvSpPr>
            <a:spLocks noGrp="1"/>
          </p:cNvSpPr>
          <p:nvPr>
            <p:ph type="dt" sz="half" idx="10"/>
          </p:nvPr>
        </p:nvSpPr>
        <p:spPr/>
        <p:txBody>
          <a:bodyPr/>
          <a:lstStyle>
            <a:lvl1pPr>
              <a:defRPr>
                <a:latin typeface="Arial" charset="0"/>
                <a:cs typeface="Arial" charset="0"/>
              </a:defRPr>
            </a:lvl1pPr>
            <a:extLst/>
          </a:lstStyle>
          <a:p>
            <a:pPr>
              <a:defRPr/>
            </a:pPr>
            <a:fld id="{C7DB1846-3BBB-4779-9A5F-25C891DE3A98}" type="datetimeFigureOut">
              <a:rPr lang="tr-TR"/>
              <a:pPr>
                <a:defRPr/>
              </a:pPr>
              <a:t>28.02.2022</a:t>
            </a:fld>
            <a:endParaRPr lang="tr-TR"/>
          </a:p>
        </p:txBody>
      </p:sp>
      <p:sp>
        <p:nvSpPr>
          <p:cNvPr id="6" name="5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7" name="6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046117E7-A9EC-49F0-BE7D-7B21DDF750A5}"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609600" y="5160336"/>
            <a:ext cx="10972800" cy="1143000"/>
          </a:xfrm>
        </p:spPr>
        <p:txBody>
          <a:bodyPr/>
          <a:lstStyle>
            <a:lvl1pPr algn="ctr">
              <a:defRPr sz="4500" b="1" cap="none" baseline="0"/>
            </a:lvl1pPr>
            <a:extLst/>
          </a:lstStyle>
          <a:p>
            <a:r>
              <a:rPr lang="tr-TR" smtClean="0"/>
              <a:t>Asıl başlık stili için tıklatın</a:t>
            </a:r>
            <a:endParaRPr lang="en-US"/>
          </a:p>
        </p:txBody>
      </p:sp>
      <p:sp>
        <p:nvSpPr>
          <p:cNvPr id="3" name="2 Metin Yer Tutucusu"/>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tr-TR" smtClean="0"/>
              <a:t>Asıl metin stillerini düzenlemek için tıklatın</a:t>
            </a:r>
          </a:p>
        </p:txBody>
      </p:sp>
      <p:sp>
        <p:nvSpPr>
          <p:cNvPr id="4" name="3 Metin Yer Tutucusu"/>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tr-TR" smtClean="0"/>
              <a:t>Asıl metin stillerini düzenlemek için tıklatın</a:t>
            </a:r>
          </a:p>
        </p:txBody>
      </p:sp>
      <p:sp>
        <p:nvSpPr>
          <p:cNvPr id="5" name="4 İçerik Yer Tutucusu"/>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6" name="5 İçerik Yer Tutucusu"/>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7" name="6 Veri Yer Tutucusu"/>
          <p:cNvSpPr>
            <a:spLocks noGrp="1"/>
          </p:cNvSpPr>
          <p:nvPr>
            <p:ph type="dt" sz="half" idx="10"/>
          </p:nvPr>
        </p:nvSpPr>
        <p:spPr/>
        <p:txBody>
          <a:bodyPr/>
          <a:lstStyle>
            <a:lvl1pPr>
              <a:defRPr>
                <a:latin typeface="Arial" charset="0"/>
                <a:cs typeface="Arial" charset="0"/>
              </a:defRPr>
            </a:lvl1pPr>
            <a:extLst/>
          </a:lstStyle>
          <a:p>
            <a:pPr>
              <a:defRPr/>
            </a:pPr>
            <a:fld id="{3A2BB844-F59C-4453-8CF7-B9C315F257C9}" type="datetimeFigureOut">
              <a:rPr lang="tr-TR"/>
              <a:pPr>
                <a:defRPr/>
              </a:pPr>
              <a:t>28.02.2022</a:t>
            </a:fld>
            <a:endParaRPr lang="tr-TR"/>
          </a:p>
        </p:txBody>
      </p:sp>
      <p:sp>
        <p:nvSpPr>
          <p:cNvPr id="8" name="7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9" name="8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967DFFE3-037C-401E-ADC2-D8BD85506FAD}"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a:xfrm>
            <a:off x="1914144" y="274320"/>
            <a:ext cx="9997440" cy="1143000"/>
          </a:xfrm>
        </p:spPr>
        <p:txBody>
          <a:bodyPr/>
          <a:lstStyle>
            <a:extLst/>
          </a:lstStyle>
          <a:p>
            <a:r>
              <a:rPr lang="tr-TR" smtClean="0"/>
              <a:t>Asıl başlık stili için tıklatın</a:t>
            </a:r>
            <a:endParaRPr lang="en-US"/>
          </a:p>
        </p:txBody>
      </p:sp>
      <p:sp>
        <p:nvSpPr>
          <p:cNvPr id="3" name="2 Veri Yer Tutucusu"/>
          <p:cNvSpPr>
            <a:spLocks noGrp="1"/>
          </p:cNvSpPr>
          <p:nvPr>
            <p:ph type="dt" sz="half" idx="10"/>
          </p:nvPr>
        </p:nvSpPr>
        <p:spPr/>
        <p:txBody>
          <a:bodyPr/>
          <a:lstStyle>
            <a:lvl1pPr>
              <a:defRPr>
                <a:latin typeface="Arial" charset="0"/>
                <a:cs typeface="Arial" charset="0"/>
              </a:defRPr>
            </a:lvl1pPr>
            <a:extLst/>
          </a:lstStyle>
          <a:p>
            <a:pPr>
              <a:defRPr/>
            </a:pPr>
            <a:fld id="{FC7330A5-3ABC-4E7D-902C-29663E29524B}" type="datetimeFigureOut">
              <a:rPr lang="tr-TR"/>
              <a:pPr>
                <a:defRPr/>
              </a:pPr>
              <a:t>28.02.2022</a:t>
            </a:fld>
            <a:endParaRPr lang="tr-TR"/>
          </a:p>
        </p:txBody>
      </p:sp>
      <p:sp>
        <p:nvSpPr>
          <p:cNvPr id="4" name="3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5" name="4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49759B1A-5462-48F7-948C-D2AD60F13FF4}"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4 Dikdörtgen"/>
          <p:cNvSpPr/>
          <p:nvPr/>
        </p:nvSpPr>
        <p:spPr>
          <a:xfrm>
            <a:off x="1352550" y="0"/>
            <a:ext cx="1083945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3" name="5 Dikdörtgen"/>
          <p:cNvSpPr/>
          <p:nvPr/>
        </p:nvSpPr>
        <p:spPr bwMode="invGray">
          <a:xfrm>
            <a:off x="1352550" y="0"/>
            <a:ext cx="984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4" name="1 Veri Yer Tutucusu"/>
          <p:cNvSpPr>
            <a:spLocks noGrp="1"/>
          </p:cNvSpPr>
          <p:nvPr>
            <p:ph type="dt" sz="half" idx="10"/>
          </p:nvPr>
        </p:nvSpPr>
        <p:spPr/>
        <p:txBody>
          <a:bodyPr/>
          <a:lstStyle>
            <a:lvl1pPr>
              <a:defRPr>
                <a:latin typeface="Arial" charset="0"/>
                <a:cs typeface="Arial" charset="0"/>
              </a:defRPr>
            </a:lvl1pPr>
            <a:extLst/>
          </a:lstStyle>
          <a:p>
            <a:pPr>
              <a:defRPr/>
            </a:pPr>
            <a:fld id="{5231A06F-98D6-4844-9CB3-348175CD4F26}" type="datetimeFigureOut">
              <a:rPr lang="tr-TR"/>
              <a:pPr>
                <a:defRPr/>
              </a:pPr>
              <a:t>28.02.2022</a:t>
            </a:fld>
            <a:endParaRPr lang="tr-TR"/>
          </a:p>
        </p:txBody>
      </p:sp>
      <p:sp>
        <p:nvSpPr>
          <p:cNvPr id="5" name="2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6" name="3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5DB70413-0915-4DCD-8E4D-FD0F3ACD17F4}" type="slidenum">
              <a:rPr lang="tr-TR"/>
              <a:pPr>
                <a:defRPr/>
              </a:pPr>
              <a:t>‹#›</a:t>
            </a:fld>
            <a:endParaRPr lang="tr-TR"/>
          </a:p>
        </p:txBody>
      </p:sp>
    </p:spTree>
  </p:cSld>
  <p:clrMapOvr>
    <a:masterClrMapping/>
  </p:clrMapOvr>
  <p:transition spd="med">
    <p:split orient="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lang="tr-TR" smtClean="0"/>
              <a:t>Asıl başlık stili için tıklatın</a:t>
            </a:r>
            <a:endParaRPr lang="en-US"/>
          </a:p>
        </p:txBody>
      </p:sp>
      <p:sp>
        <p:nvSpPr>
          <p:cNvPr id="3" name="2 Metin Yer Tutucusu"/>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tr-TR" smtClean="0"/>
              <a:t>Asıl metin stillerini düzenlemek için tıklatın</a:t>
            </a:r>
          </a:p>
        </p:txBody>
      </p:sp>
      <p:sp>
        <p:nvSpPr>
          <p:cNvPr id="4" name="3 İçerik Yer Tutucusu"/>
          <p:cNvSpPr>
            <a:spLocks noGrp="1"/>
          </p:cNvSpPr>
          <p:nvPr>
            <p:ph sz="half" idx="1"/>
          </p:nvPr>
        </p:nvSpPr>
        <p:spPr>
          <a:xfrm>
            <a:off x="609600" y="2133603"/>
            <a:ext cx="10871200" cy="3992563"/>
          </a:xfrm>
        </p:spPr>
        <p:txBody>
          <a:bodyPr/>
          <a:lstStyle>
            <a:lvl1pPr>
              <a:defRPr sz="3200"/>
            </a:lvl1pPr>
            <a:lvl2pPr>
              <a:defRPr sz="2800"/>
            </a:lvl2pPr>
            <a:lvl3pPr>
              <a:defRPr sz="2400"/>
            </a:lvl3pPr>
            <a:lvl4pPr>
              <a:defRPr sz="2000"/>
            </a:lvl4pPr>
            <a:lvl5pPr>
              <a:defRPr sz="20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5" name="4 Veri Yer Tutucusu"/>
          <p:cNvSpPr>
            <a:spLocks noGrp="1"/>
          </p:cNvSpPr>
          <p:nvPr>
            <p:ph type="dt" sz="half" idx="10"/>
          </p:nvPr>
        </p:nvSpPr>
        <p:spPr/>
        <p:txBody>
          <a:bodyPr/>
          <a:lstStyle>
            <a:lvl1pPr>
              <a:defRPr>
                <a:latin typeface="Arial" charset="0"/>
                <a:cs typeface="Arial" charset="0"/>
              </a:defRPr>
            </a:lvl1pPr>
            <a:extLst/>
          </a:lstStyle>
          <a:p>
            <a:pPr>
              <a:defRPr/>
            </a:pPr>
            <a:fld id="{38165566-C4FF-4999-BBA2-5690D762A02C}" type="datetimeFigureOut">
              <a:rPr lang="tr-TR"/>
              <a:pPr>
                <a:defRPr/>
              </a:pPr>
              <a:t>28.02.2022</a:t>
            </a:fld>
            <a:endParaRPr lang="tr-TR"/>
          </a:p>
        </p:txBody>
      </p:sp>
      <p:sp>
        <p:nvSpPr>
          <p:cNvPr id="6" name="5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7" name="6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64CA8464-9985-430E-A73D-6CE69FC20A16}"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5" name="7 Dikdörtgen"/>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extLst/>
          </a:lstStyle>
          <a:p>
            <a:pPr indent="-283464">
              <a:lnSpc>
                <a:spcPts val="3000"/>
              </a:lnSpc>
              <a:spcBef>
                <a:spcPts val="600"/>
              </a:spcBef>
              <a:buClr>
                <a:srgbClr val="DDDDDD"/>
              </a:buClr>
              <a:buSzPct val="80000"/>
              <a:buFont typeface="Wingdings 2"/>
              <a:buNone/>
              <a:defRPr/>
            </a:pPr>
            <a:endParaRPr lang="en-US" sz="3200">
              <a:solidFill>
                <a:prstClr val="black"/>
              </a:solidFill>
              <a:latin typeface="Gill Sans MT"/>
              <a:cs typeface="Arial" pitchFamily="34" charset="0"/>
            </a:endParaRPr>
          </a:p>
        </p:txBody>
      </p:sp>
      <p:sp>
        <p:nvSpPr>
          <p:cNvPr id="6" name="8 Akış Çizelgesi: İşlem"/>
          <p:cNvSpPr/>
          <p:nvPr/>
        </p:nvSpPr>
        <p:spPr>
          <a:xfrm rot="19468671">
            <a:off x="528638" y="954088"/>
            <a:ext cx="9144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7" name="9 Akış Çizelgesi: İşlem"/>
          <p:cNvSpPr/>
          <p:nvPr/>
        </p:nvSpPr>
        <p:spPr>
          <a:xfrm rot="2103354" flipH="1">
            <a:off x="6672263" y="936625"/>
            <a:ext cx="865187"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solidFill>
                <a:prstClr val="white"/>
              </a:solidFill>
            </a:endParaRPr>
          </a:p>
        </p:txBody>
      </p:sp>
      <p:sp>
        <p:nvSpPr>
          <p:cNvPr id="2" name="1 Başlık"/>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lang="tr-TR" smtClean="0"/>
              <a:t>Asıl başlık stili için tıklatın</a:t>
            </a:r>
            <a:endParaRPr lang="en-US"/>
          </a:p>
        </p:txBody>
      </p:sp>
      <p:sp>
        <p:nvSpPr>
          <p:cNvPr id="3" name="2 Resim Yer Tutucusu"/>
          <p:cNvSpPr>
            <a:spLocks noGrp="1"/>
          </p:cNvSpPr>
          <p:nvPr>
            <p:ph type="pic" idx="1"/>
          </p:nvPr>
        </p:nvSpPr>
        <p:spPr>
          <a:xfrm>
            <a:off x="1117600" y="1143006"/>
            <a:ext cx="58928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tr-TR" noProof="0" smtClean="0"/>
              <a:t>Resim eklemek için simgeyi tıklatın</a:t>
            </a:r>
            <a:endParaRPr lang="en-US" noProof="0" dirty="0"/>
          </a:p>
        </p:txBody>
      </p:sp>
      <p:sp>
        <p:nvSpPr>
          <p:cNvPr id="4" name="3 Metin Yer Tutucusu"/>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tr-TR" smtClean="0"/>
              <a:t>Asıl metin stillerini düzenlemek için tıklatın</a:t>
            </a:r>
          </a:p>
        </p:txBody>
      </p:sp>
      <p:sp>
        <p:nvSpPr>
          <p:cNvPr id="8" name="4 Veri Yer Tutucusu"/>
          <p:cNvSpPr>
            <a:spLocks noGrp="1"/>
          </p:cNvSpPr>
          <p:nvPr>
            <p:ph type="dt" sz="half" idx="10"/>
          </p:nvPr>
        </p:nvSpPr>
        <p:spPr/>
        <p:txBody>
          <a:bodyPr/>
          <a:lstStyle>
            <a:lvl1pPr>
              <a:defRPr>
                <a:latin typeface="Arial" charset="0"/>
                <a:cs typeface="Arial" charset="0"/>
              </a:defRPr>
            </a:lvl1pPr>
            <a:extLst/>
          </a:lstStyle>
          <a:p>
            <a:pPr>
              <a:defRPr/>
            </a:pPr>
            <a:fld id="{D6512954-20CE-4A86-B7F2-EB362567BDD5}" type="datetimeFigureOut">
              <a:rPr lang="tr-TR"/>
              <a:pPr>
                <a:defRPr/>
              </a:pPr>
              <a:t>28.02.2022</a:t>
            </a:fld>
            <a:endParaRPr lang="tr-TR"/>
          </a:p>
        </p:txBody>
      </p:sp>
      <p:sp>
        <p:nvSpPr>
          <p:cNvPr id="9" name="5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10" name="6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74D0B0BD-BA47-4E65-A1E8-9D543EB7FF4F}" type="slidenum">
              <a:rPr lang="tr-TR"/>
              <a:pPr>
                <a:defRPr/>
              </a:pPr>
              <a:t>‹#›</a:t>
            </a:fld>
            <a:endParaRPr lang="tr-TR"/>
          </a:p>
        </p:txBody>
      </p:sp>
    </p:spTree>
  </p:cSld>
  <p:clrMapOvr>
    <a:masterClrMapping/>
  </p:clrMapOvr>
  <p:transition spd="med">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1851" y="1709740"/>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6" name="Veri Yer Tutucusu 3"/>
          <p:cNvSpPr>
            <a:spLocks noGrp="1"/>
          </p:cNvSpPr>
          <p:nvPr>
            <p:ph type="dt" sz="half" idx="10"/>
          </p:nvPr>
        </p:nvSpPr>
        <p:spPr/>
        <p:txBody>
          <a:bodyPr/>
          <a:lstStyle>
            <a:lvl1pPr>
              <a:defRPr/>
            </a:lvl1pPr>
          </a:lstStyle>
          <a:p>
            <a:pPr>
              <a:defRPr/>
            </a:pPr>
            <a:fld id="{EC83DF94-D1F9-42E5-A594-332545686F67}" type="datetimeFigureOut">
              <a:rPr lang="tr-TR"/>
              <a:pPr>
                <a:defRPr/>
              </a:pPr>
              <a:t>28.02.2022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17A226A2-FB0A-4C72-8FB3-CDF69B89E16B}" type="slidenum">
              <a:rPr lang="tr-TR"/>
              <a:pPr>
                <a:defRPr/>
              </a:pPr>
              <a:t>‹#›</a:t>
            </a:fld>
            <a:endParaRPr lang="tr-T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extLst/>
          </a:lstStyle>
          <a:p>
            <a:r>
              <a:rPr lang="tr-TR" smtClean="0"/>
              <a:t>Asıl başlık stili için tıklatın</a:t>
            </a:r>
            <a:endParaRPr lang="en-US"/>
          </a:p>
        </p:txBody>
      </p:sp>
      <p:sp>
        <p:nvSpPr>
          <p:cNvPr id="3" name="2 Dikey Metin Yer Tutucusu"/>
          <p:cNvSpPr>
            <a:spLocks noGrp="1"/>
          </p:cNvSpPr>
          <p:nvPr>
            <p:ph type="body" orient="vert" idx="1"/>
          </p:nvPr>
        </p:nvSpPr>
        <p:spPr/>
        <p:txBody>
          <a:bodyPr vert="eaVert"/>
          <a:lstStyle>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3 Veri Yer Tutucusu"/>
          <p:cNvSpPr>
            <a:spLocks noGrp="1"/>
          </p:cNvSpPr>
          <p:nvPr>
            <p:ph type="dt" sz="half" idx="10"/>
          </p:nvPr>
        </p:nvSpPr>
        <p:spPr/>
        <p:txBody>
          <a:bodyPr/>
          <a:lstStyle>
            <a:lvl1pPr>
              <a:defRPr>
                <a:latin typeface="Arial" charset="0"/>
                <a:cs typeface="Arial" charset="0"/>
              </a:defRPr>
            </a:lvl1pPr>
            <a:extLst/>
          </a:lstStyle>
          <a:p>
            <a:pPr>
              <a:defRPr/>
            </a:pPr>
            <a:fld id="{28A6D7B1-367F-49E0-B5E3-E6C77E347CE0}" type="datetimeFigureOut">
              <a:rPr lang="tr-TR"/>
              <a:pPr>
                <a:defRPr/>
              </a:pPr>
              <a:t>28.02.2022</a:t>
            </a:fld>
            <a:endParaRPr lang="tr-TR"/>
          </a:p>
        </p:txBody>
      </p:sp>
      <p:sp>
        <p:nvSpPr>
          <p:cNvPr id="5" name="4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6" name="5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2E7D91A8-9E15-475E-B0D1-C3A14CC82A57}"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9144000" y="274642"/>
            <a:ext cx="2438400" cy="5851525"/>
          </a:xfrm>
        </p:spPr>
        <p:txBody>
          <a:bodyPr vert="eaVert"/>
          <a:lstStyle>
            <a:extLst/>
          </a:lstStyle>
          <a:p>
            <a:r>
              <a:rPr lang="tr-TR" smtClean="0"/>
              <a:t>Asıl başlık stili için tıklatın</a:t>
            </a:r>
            <a:endParaRPr lang="en-US"/>
          </a:p>
        </p:txBody>
      </p:sp>
      <p:sp>
        <p:nvSpPr>
          <p:cNvPr id="3" name="2 Dikey Metin Yer Tutucusu"/>
          <p:cNvSpPr>
            <a:spLocks noGrp="1"/>
          </p:cNvSpPr>
          <p:nvPr>
            <p:ph type="body" orient="vert" idx="1"/>
          </p:nvPr>
        </p:nvSpPr>
        <p:spPr>
          <a:xfrm>
            <a:off x="1524000" y="274643"/>
            <a:ext cx="7416800" cy="5851525"/>
          </a:xfrm>
        </p:spPr>
        <p:txBody>
          <a:bodyPr vert="eaVert"/>
          <a:lstStyle>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3 Veri Yer Tutucusu"/>
          <p:cNvSpPr>
            <a:spLocks noGrp="1"/>
          </p:cNvSpPr>
          <p:nvPr>
            <p:ph type="dt" sz="half" idx="10"/>
          </p:nvPr>
        </p:nvSpPr>
        <p:spPr/>
        <p:txBody>
          <a:bodyPr/>
          <a:lstStyle>
            <a:lvl1pPr>
              <a:defRPr>
                <a:latin typeface="Arial" charset="0"/>
                <a:cs typeface="Arial" charset="0"/>
              </a:defRPr>
            </a:lvl1pPr>
            <a:extLst/>
          </a:lstStyle>
          <a:p>
            <a:pPr>
              <a:defRPr/>
            </a:pPr>
            <a:fld id="{1EDF18D3-9422-45EC-89D7-A5313CB18E52}" type="datetimeFigureOut">
              <a:rPr lang="tr-TR"/>
              <a:pPr>
                <a:defRPr/>
              </a:pPr>
              <a:t>28.02.2022</a:t>
            </a:fld>
            <a:endParaRPr lang="tr-TR"/>
          </a:p>
        </p:txBody>
      </p:sp>
      <p:sp>
        <p:nvSpPr>
          <p:cNvPr id="5" name="4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6" name="5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E33DF28F-6750-43F5-BD16-CA07E5344CDB}"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4" name="7 Oval"/>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solidFill>
                <a:prstClr val="black"/>
              </a:solidFill>
            </a:endParaRPr>
          </a:p>
        </p:txBody>
      </p:sp>
      <p:sp>
        <p:nvSpPr>
          <p:cNvPr id="5" name="8 Oval"/>
          <p:cNvSpPr/>
          <p:nvPr/>
        </p:nvSpPr>
        <p:spPr>
          <a:xfrm>
            <a:off x="1543050" y="1344613"/>
            <a:ext cx="85725"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solidFill>
                <a:prstClr val="black"/>
              </a:solidFill>
            </a:endParaRPr>
          </a:p>
        </p:txBody>
      </p:sp>
      <p:sp>
        <p:nvSpPr>
          <p:cNvPr id="14" name="13 Başlık"/>
          <p:cNvSpPr>
            <a:spLocks noGrp="1"/>
          </p:cNvSpPr>
          <p:nvPr>
            <p:ph type="ctrTitle"/>
          </p:nvPr>
        </p:nvSpPr>
        <p:spPr>
          <a:xfrm>
            <a:off x="1910080" y="359898"/>
            <a:ext cx="9875520" cy="1472184"/>
          </a:xfrm>
        </p:spPr>
        <p:txBody>
          <a:bodyPr anchor="b"/>
          <a:lstStyle>
            <a:lvl1pPr algn="l">
              <a:defRPr/>
            </a:lvl1pPr>
            <a:extLst/>
          </a:lstStyle>
          <a:p>
            <a:r>
              <a:rPr lang="tr-TR" smtClean="0"/>
              <a:t>Asıl başlık stili için tıklatın</a:t>
            </a:r>
            <a:endParaRPr lang="en-US"/>
          </a:p>
        </p:txBody>
      </p:sp>
      <p:sp>
        <p:nvSpPr>
          <p:cNvPr id="22" name="21 Alt Başlık"/>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tr-TR" smtClean="0"/>
              <a:t>Asıl alt başlık stilini düzenlemek için tıklatın</a:t>
            </a:r>
            <a:endParaRPr lang="en-US"/>
          </a:p>
        </p:txBody>
      </p:sp>
      <p:sp>
        <p:nvSpPr>
          <p:cNvPr id="6" name="6 Veri Yer Tutucusu"/>
          <p:cNvSpPr>
            <a:spLocks noGrp="1"/>
          </p:cNvSpPr>
          <p:nvPr>
            <p:ph type="dt" sz="half" idx="10"/>
          </p:nvPr>
        </p:nvSpPr>
        <p:spPr/>
        <p:txBody>
          <a:bodyPr/>
          <a:lstStyle>
            <a:lvl1pPr>
              <a:defRPr>
                <a:latin typeface="Arial" charset="0"/>
                <a:cs typeface="Arial" charset="0"/>
              </a:defRPr>
            </a:lvl1pPr>
            <a:extLst/>
          </a:lstStyle>
          <a:p>
            <a:pPr>
              <a:defRPr/>
            </a:pPr>
            <a:fld id="{9A55C34A-8E9B-4013-938C-B07AB278E5D7}" type="datetimeFigureOut">
              <a:rPr lang="tr-TR"/>
              <a:pPr>
                <a:defRPr/>
              </a:pPr>
              <a:t>28.02.2022</a:t>
            </a:fld>
            <a:endParaRPr lang="tr-TR"/>
          </a:p>
        </p:txBody>
      </p:sp>
      <p:sp>
        <p:nvSpPr>
          <p:cNvPr id="7" name="19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8" name="9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314FE188-CBF5-403B-878D-B28DD7C4DCD0}" type="slidenum">
              <a:rPr lang="tr-TR"/>
              <a:pPr>
                <a:defRPr/>
              </a:pPr>
              <a:t>‹#›</a:t>
            </a:fld>
            <a:endParaRPr lang="tr-TR"/>
          </a:p>
        </p:txBody>
      </p:sp>
    </p:spTree>
  </p:cSld>
  <p:clrMapOvr>
    <a:masterClrMapping/>
  </p:clrMapOvr>
  <p:transition spd="med">
    <p:split orient="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4" name="6 Dikdörtgen"/>
          <p:cNvSpPr/>
          <p:nvPr/>
        </p:nvSpPr>
        <p:spPr>
          <a:xfrm>
            <a:off x="3043238" y="0"/>
            <a:ext cx="9144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5" name="9 Dikdörtgen"/>
          <p:cNvSpPr/>
          <p:nvPr/>
        </p:nvSpPr>
        <p:spPr bwMode="invGray">
          <a:xfrm>
            <a:off x="3048000" y="0"/>
            <a:ext cx="1016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6" name="7 Oval"/>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solidFill>
                <a:prstClr val="black"/>
              </a:solidFill>
            </a:endParaRPr>
          </a:p>
        </p:txBody>
      </p:sp>
      <p:sp>
        <p:nvSpPr>
          <p:cNvPr id="7" name="8 Oval"/>
          <p:cNvSpPr/>
          <p:nvPr/>
        </p:nvSpPr>
        <p:spPr>
          <a:xfrm>
            <a:off x="3211513" y="2746375"/>
            <a:ext cx="84137"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solidFill>
                <a:prstClr val="black"/>
              </a:solidFill>
            </a:endParaRPr>
          </a:p>
        </p:txBody>
      </p:sp>
      <p:sp>
        <p:nvSpPr>
          <p:cNvPr id="2" name="1 Başlık"/>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lang="tr-TR" smtClean="0"/>
              <a:t>Asıl başlık stili için tıklatın</a:t>
            </a:r>
            <a:endParaRPr lang="en-US"/>
          </a:p>
        </p:txBody>
      </p:sp>
      <p:sp>
        <p:nvSpPr>
          <p:cNvPr id="3" name="2 Metin Yer Tutucusu"/>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tr-TR" smtClean="0"/>
              <a:t>Asıl metin stillerini düzenlemek için tıklatın</a:t>
            </a:r>
          </a:p>
        </p:txBody>
      </p:sp>
      <p:sp>
        <p:nvSpPr>
          <p:cNvPr id="8" name="3 Veri Yer Tutucusu"/>
          <p:cNvSpPr>
            <a:spLocks noGrp="1"/>
          </p:cNvSpPr>
          <p:nvPr>
            <p:ph type="dt" sz="half" idx="10"/>
          </p:nvPr>
        </p:nvSpPr>
        <p:spPr/>
        <p:txBody>
          <a:bodyPr/>
          <a:lstStyle>
            <a:lvl1pPr>
              <a:defRPr>
                <a:latin typeface="Arial" charset="0"/>
                <a:cs typeface="Arial" charset="0"/>
              </a:defRPr>
            </a:lvl1pPr>
            <a:extLst/>
          </a:lstStyle>
          <a:p>
            <a:pPr>
              <a:defRPr/>
            </a:pPr>
            <a:fld id="{518AA17B-E3AC-4CB8-BD30-47F1E4E6139D}" type="datetimeFigureOut">
              <a:rPr lang="tr-TR"/>
              <a:pPr>
                <a:defRPr/>
              </a:pPr>
              <a:t>28.02.2022</a:t>
            </a:fld>
            <a:endParaRPr lang="tr-TR"/>
          </a:p>
        </p:txBody>
      </p:sp>
      <p:sp>
        <p:nvSpPr>
          <p:cNvPr id="9" name="4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10" name="5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92DD067B-DBB7-482F-AC71-313B49A99C0D}" type="slidenum">
              <a:rPr lang="tr-TR"/>
              <a:pPr>
                <a:defRPr/>
              </a:pPr>
              <a:t>‹#›</a:t>
            </a:fld>
            <a:endParaRPr lang="tr-TR"/>
          </a:p>
        </p:txBody>
      </p:sp>
    </p:spTree>
  </p:cSld>
  <p:clrMapOvr>
    <a:masterClrMapping/>
  </p:clrMapOvr>
  <p:transition spd="med">
    <p:split orient="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a:xfrm>
            <a:off x="1914144" y="274320"/>
            <a:ext cx="9997440" cy="1143000"/>
          </a:xfrm>
        </p:spPr>
        <p:txBody>
          <a:bodyPr/>
          <a:lstStyle>
            <a:extLst/>
          </a:lstStyle>
          <a:p>
            <a:r>
              <a:rPr lang="tr-TR" smtClean="0"/>
              <a:t>Asıl başlık stili için tıklatın</a:t>
            </a:r>
            <a:endParaRPr lang="en-US"/>
          </a:p>
        </p:txBody>
      </p:sp>
      <p:sp>
        <p:nvSpPr>
          <p:cNvPr id="3" name="2 İçerik Yer Tutucusu"/>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3 İçerik Yer Tutucusu"/>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5" name="4 Veri Yer Tutucusu"/>
          <p:cNvSpPr>
            <a:spLocks noGrp="1"/>
          </p:cNvSpPr>
          <p:nvPr>
            <p:ph type="dt" sz="half" idx="10"/>
          </p:nvPr>
        </p:nvSpPr>
        <p:spPr/>
        <p:txBody>
          <a:bodyPr/>
          <a:lstStyle>
            <a:lvl1pPr>
              <a:defRPr>
                <a:latin typeface="Arial" charset="0"/>
                <a:cs typeface="Arial" charset="0"/>
              </a:defRPr>
            </a:lvl1pPr>
            <a:extLst/>
          </a:lstStyle>
          <a:p>
            <a:pPr>
              <a:defRPr/>
            </a:pPr>
            <a:fld id="{923290AC-B39C-445C-B88A-E44362F47F00}" type="datetimeFigureOut">
              <a:rPr lang="tr-TR"/>
              <a:pPr>
                <a:defRPr/>
              </a:pPr>
              <a:t>28.02.2022</a:t>
            </a:fld>
            <a:endParaRPr lang="tr-TR"/>
          </a:p>
        </p:txBody>
      </p:sp>
      <p:sp>
        <p:nvSpPr>
          <p:cNvPr id="6" name="5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7" name="6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16226D79-3832-4BA2-B138-7B40E67CE1E6}"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609600" y="5160336"/>
            <a:ext cx="10972800" cy="1143000"/>
          </a:xfrm>
        </p:spPr>
        <p:txBody>
          <a:bodyPr/>
          <a:lstStyle>
            <a:lvl1pPr algn="ctr">
              <a:defRPr sz="4500" b="1" cap="none" baseline="0"/>
            </a:lvl1pPr>
            <a:extLst/>
          </a:lstStyle>
          <a:p>
            <a:r>
              <a:rPr lang="tr-TR" smtClean="0"/>
              <a:t>Asıl başlık stili için tıklatın</a:t>
            </a:r>
            <a:endParaRPr lang="en-US"/>
          </a:p>
        </p:txBody>
      </p:sp>
      <p:sp>
        <p:nvSpPr>
          <p:cNvPr id="3" name="2 Metin Yer Tutucusu"/>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tr-TR" smtClean="0"/>
              <a:t>Asıl metin stillerini düzenlemek için tıklatın</a:t>
            </a:r>
          </a:p>
        </p:txBody>
      </p:sp>
      <p:sp>
        <p:nvSpPr>
          <p:cNvPr id="4" name="3 Metin Yer Tutucusu"/>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tr-TR" smtClean="0"/>
              <a:t>Asıl metin stillerini düzenlemek için tıklatın</a:t>
            </a:r>
          </a:p>
        </p:txBody>
      </p:sp>
      <p:sp>
        <p:nvSpPr>
          <p:cNvPr id="5" name="4 İçerik Yer Tutucusu"/>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6" name="5 İçerik Yer Tutucusu"/>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7" name="6 Veri Yer Tutucusu"/>
          <p:cNvSpPr>
            <a:spLocks noGrp="1"/>
          </p:cNvSpPr>
          <p:nvPr>
            <p:ph type="dt" sz="half" idx="10"/>
          </p:nvPr>
        </p:nvSpPr>
        <p:spPr/>
        <p:txBody>
          <a:bodyPr/>
          <a:lstStyle>
            <a:lvl1pPr>
              <a:defRPr>
                <a:latin typeface="Arial" charset="0"/>
                <a:cs typeface="Arial" charset="0"/>
              </a:defRPr>
            </a:lvl1pPr>
            <a:extLst/>
          </a:lstStyle>
          <a:p>
            <a:pPr>
              <a:defRPr/>
            </a:pPr>
            <a:fld id="{AC19B573-D59E-49C1-9FB3-DA28EF608AC7}" type="datetimeFigureOut">
              <a:rPr lang="tr-TR"/>
              <a:pPr>
                <a:defRPr/>
              </a:pPr>
              <a:t>28.02.2022</a:t>
            </a:fld>
            <a:endParaRPr lang="tr-TR"/>
          </a:p>
        </p:txBody>
      </p:sp>
      <p:sp>
        <p:nvSpPr>
          <p:cNvPr id="8" name="7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9" name="8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FB2A69CD-89CB-4EE4-8DAD-2BEB6687E6FE}"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a:xfrm>
            <a:off x="1914144" y="274320"/>
            <a:ext cx="9997440" cy="1143000"/>
          </a:xfrm>
        </p:spPr>
        <p:txBody>
          <a:bodyPr/>
          <a:lstStyle>
            <a:extLst/>
          </a:lstStyle>
          <a:p>
            <a:r>
              <a:rPr lang="tr-TR" smtClean="0"/>
              <a:t>Asıl başlık stili için tıklatın</a:t>
            </a:r>
            <a:endParaRPr lang="en-US"/>
          </a:p>
        </p:txBody>
      </p:sp>
      <p:sp>
        <p:nvSpPr>
          <p:cNvPr id="3" name="2 Veri Yer Tutucusu"/>
          <p:cNvSpPr>
            <a:spLocks noGrp="1"/>
          </p:cNvSpPr>
          <p:nvPr>
            <p:ph type="dt" sz="half" idx="10"/>
          </p:nvPr>
        </p:nvSpPr>
        <p:spPr/>
        <p:txBody>
          <a:bodyPr/>
          <a:lstStyle>
            <a:lvl1pPr>
              <a:defRPr>
                <a:latin typeface="Arial" charset="0"/>
                <a:cs typeface="Arial" charset="0"/>
              </a:defRPr>
            </a:lvl1pPr>
            <a:extLst/>
          </a:lstStyle>
          <a:p>
            <a:pPr>
              <a:defRPr/>
            </a:pPr>
            <a:fld id="{80CED7E3-7371-4D84-B198-978ADF091CB2}" type="datetimeFigureOut">
              <a:rPr lang="tr-TR"/>
              <a:pPr>
                <a:defRPr/>
              </a:pPr>
              <a:t>28.02.2022</a:t>
            </a:fld>
            <a:endParaRPr lang="tr-TR"/>
          </a:p>
        </p:txBody>
      </p:sp>
      <p:sp>
        <p:nvSpPr>
          <p:cNvPr id="4" name="3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5" name="4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F4931FEF-7511-4E83-BAFB-B2B2A6F6461D}"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4 Dikdörtgen"/>
          <p:cNvSpPr/>
          <p:nvPr/>
        </p:nvSpPr>
        <p:spPr>
          <a:xfrm>
            <a:off x="1352550" y="0"/>
            <a:ext cx="1083945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3" name="5 Dikdörtgen"/>
          <p:cNvSpPr/>
          <p:nvPr/>
        </p:nvSpPr>
        <p:spPr bwMode="invGray">
          <a:xfrm>
            <a:off x="1352550" y="0"/>
            <a:ext cx="984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4" name="1 Veri Yer Tutucusu"/>
          <p:cNvSpPr>
            <a:spLocks noGrp="1"/>
          </p:cNvSpPr>
          <p:nvPr>
            <p:ph type="dt" sz="half" idx="10"/>
          </p:nvPr>
        </p:nvSpPr>
        <p:spPr/>
        <p:txBody>
          <a:bodyPr/>
          <a:lstStyle>
            <a:lvl1pPr>
              <a:defRPr>
                <a:latin typeface="Arial" charset="0"/>
                <a:cs typeface="Arial" charset="0"/>
              </a:defRPr>
            </a:lvl1pPr>
            <a:extLst/>
          </a:lstStyle>
          <a:p>
            <a:pPr>
              <a:defRPr/>
            </a:pPr>
            <a:fld id="{4273E963-55E6-4C1F-B380-9F99A78D59C1}" type="datetimeFigureOut">
              <a:rPr lang="tr-TR"/>
              <a:pPr>
                <a:defRPr/>
              </a:pPr>
              <a:t>28.02.2022</a:t>
            </a:fld>
            <a:endParaRPr lang="tr-TR"/>
          </a:p>
        </p:txBody>
      </p:sp>
      <p:sp>
        <p:nvSpPr>
          <p:cNvPr id="5" name="2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6" name="3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A406F056-A341-40CD-8AE2-918CD87D0524}" type="slidenum">
              <a:rPr lang="tr-TR"/>
              <a:pPr>
                <a:defRPr/>
              </a:pPr>
              <a:t>‹#›</a:t>
            </a:fld>
            <a:endParaRPr lang="tr-TR"/>
          </a:p>
        </p:txBody>
      </p:sp>
    </p:spTree>
  </p:cSld>
  <p:clrMapOvr>
    <a:masterClrMapping/>
  </p:clrMapOvr>
  <p:transition spd="med">
    <p:split orient="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lang="tr-TR" smtClean="0"/>
              <a:t>Asıl başlık stili için tıklatın</a:t>
            </a:r>
            <a:endParaRPr lang="en-US"/>
          </a:p>
        </p:txBody>
      </p:sp>
      <p:sp>
        <p:nvSpPr>
          <p:cNvPr id="3" name="2 Metin Yer Tutucusu"/>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tr-TR" smtClean="0"/>
              <a:t>Asıl metin stillerini düzenlemek için tıklatın</a:t>
            </a:r>
          </a:p>
        </p:txBody>
      </p:sp>
      <p:sp>
        <p:nvSpPr>
          <p:cNvPr id="4" name="3 İçerik Yer Tutucusu"/>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5" name="4 Veri Yer Tutucusu"/>
          <p:cNvSpPr>
            <a:spLocks noGrp="1"/>
          </p:cNvSpPr>
          <p:nvPr>
            <p:ph type="dt" sz="half" idx="10"/>
          </p:nvPr>
        </p:nvSpPr>
        <p:spPr/>
        <p:txBody>
          <a:bodyPr/>
          <a:lstStyle>
            <a:lvl1pPr>
              <a:defRPr>
                <a:latin typeface="Arial" charset="0"/>
                <a:cs typeface="Arial" charset="0"/>
              </a:defRPr>
            </a:lvl1pPr>
            <a:extLst/>
          </a:lstStyle>
          <a:p>
            <a:pPr>
              <a:defRPr/>
            </a:pPr>
            <a:fld id="{AB09BD58-8D84-457B-8286-CCC982E509E9}" type="datetimeFigureOut">
              <a:rPr lang="tr-TR"/>
              <a:pPr>
                <a:defRPr/>
              </a:pPr>
              <a:t>28.02.2022</a:t>
            </a:fld>
            <a:endParaRPr lang="tr-TR"/>
          </a:p>
        </p:txBody>
      </p:sp>
      <p:sp>
        <p:nvSpPr>
          <p:cNvPr id="6" name="5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7" name="6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13FD53D0-AC53-4CDE-930E-22406BF7C482}"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5" name="7 Dikdörtgen"/>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extLst/>
          </a:lstStyle>
          <a:p>
            <a:pPr indent="-283464">
              <a:lnSpc>
                <a:spcPts val="3000"/>
              </a:lnSpc>
              <a:spcBef>
                <a:spcPts val="600"/>
              </a:spcBef>
              <a:buClr>
                <a:srgbClr val="DDDDDD"/>
              </a:buClr>
              <a:buSzPct val="80000"/>
              <a:buFont typeface="Wingdings 2"/>
              <a:buNone/>
              <a:defRPr/>
            </a:pPr>
            <a:endParaRPr lang="en-US" sz="3200">
              <a:solidFill>
                <a:prstClr val="black"/>
              </a:solidFill>
              <a:latin typeface="Gill Sans MT"/>
              <a:cs typeface="Arial" pitchFamily="34" charset="0"/>
            </a:endParaRPr>
          </a:p>
        </p:txBody>
      </p:sp>
      <p:sp>
        <p:nvSpPr>
          <p:cNvPr id="6" name="8 Akış Çizelgesi: İşlem"/>
          <p:cNvSpPr/>
          <p:nvPr/>
        </p:nvSpPr>
        <p:spPr>
          <a:xfrm rot="19468671">
            <a:off x="528638" y="954088"/>
            <a:ext cx="9144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7" name="9 Akış Çizelgesi: İşlem"/>
          <p:cNvSpPr/>
          <p:nvPr/>
        </p:nvSpPr>
        <p:spPr>
          <a:xfrm rot="2103354" flipH="1">
            <a:off x="6672263" y="936625"/>
            <a:ext cx="865187"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solidFill>
                <a:prstClr val="white"/>
              </a:solidFill>
            </a:endParaRPr>
          </a:p>
        </p:txBody>
      </p:sp>
      <p:sp>
        <p:nvSpPr>
          <p:cNvPr id="2" name="1 Başlık"/>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lang="tr-TR" smtClean="0"/>
              <a:t>Asıl başlık stili için tıklatın</a:t>
            </a:r>
            <a:endParaRPr lang="en-US"/>
          </a:p>
        </p:txBody>
      </p:sp>
      <p:sp>
        <p:nvSpPr>
          <p:cNvPr id="3" name="2 Resim Yer Tutucusu"/>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tr-TR" noProof="0" smtClean="0"/>
              <a:t>Resim eklemek için simgeyi tıklatın</a:t>
            </a:r>
            <a:endParaRPr lang="en-US" noProof="0" dirty="0"/>
          </a:p>
        </p:txBody>
      </p:sp>
      <p:sp>
        <p:nvSpPr>
          <p:cNvPr id="4" name="3 Metin Yer Tutucusu"/>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tr-TR" smtClean="0"/>
              <a:t>Asıl metin stillerini düzenlemek için tıklatın</a:t>
            </a:r>
          </a:p>
        </p:txBody>
      </p:sp>
      <p:sp>
        <p:nvSpPr>
          <p:cNvPr id="8" name="4 Veri Yer Tutucusu"/>
          <p:cNvSpPr>
            <a:spLocks noGrp="1"/>
          </p:cNvSpPr>
          <p:nvPr>
            <p:ph type="dt" sz="half" idx="10"/>
          </p:nvPr>
        </p:nvSpPr>
        <p:spPr/>
        <p:txBody>
          <a:bodyPr/>
          <a:lstStyle>
            <a:lvl1pPr>
              <a:defRPr>
                <a:latin typeface="Arial" charset="0"/>
                <a:cs typeface="Arial" charset="0"/>
              </a:defRPr>
            </a:lvl1pPr>
            <a:extLst/>
          </a:lstStyle>
          <a:p>
            <a:pPr>
              <a:defRPr/>
            </a:pPr>
            <a:fld id="{78520B3E-1DA3-4718-A17B-B50BE8B7F279}" type="datetimeFigureOut">
              <a:rPr lang="tr-TR"/>
              <a:pPr>
                <a:defRPr/>
              </a:pPr>
              <a:t>28.02.2022</a:t>
            </a:fld>
            <a:endParaRPr lang="tr-TR"/>
          </a:p>
        </p:txBody>
      </p:sp>
      <p:sp>
        <p:nvSpPr>
          <p:cNvPr id="9" name="5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10" name="6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7F2D2434-864F-4BDE-94A1-D76D3BB8DFE4}" type="slidenum">
              <a:rPr lang="tr-TR"/>
              <a:pPr>
                <a:defRPr/>
              </a:pPr>
              <a:t>‹#›</a:t>
            </a:fld>
            <a:endParaRPr lang="tr-TR"/>
          </a:p>
        </p:txBody>
      </p:sp>
    </p:spTree>
  </p:cSld>
  <p:clrMapOvr>
    <a:masterClrMapping/>
  </p:clrMapOvr>
  <p:transition spd="med">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4"/>
          <p:cNvSpPr>
            <a:spLocks noGrp="1"/>
          </p:cNvSpPr>
          <p:nvPr>
            <p:ph type="dt" sz="half" idx="10"/>
          </p:nvPr>
        </p:nvSpPr>
        <p:spPr/>
        <p:txBody>
          <a:bodyPr/>
          <a:lstStyle>
            <a:lvl1pPr>
              <a:defRPr/>
            </a:lvl1pPr>
          </a:lstStyle>
          <a:p>
            <a:pPr>
              <a:defRPr/>
            </a:pPr>
            <a:fld id="{80F9CEF9-E3EA-473D-8ED1-78EE5A723F87}" type="datetimeFigureOut">
              <a:rPr lang="tr-TR"/>
              <a:pPr>
                <a:defRPr/>
              </a:pPr>
              <a:t>28.02.2022</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44CC3E6E-5181-464A-8849-74E259C24D7A}" type="slidenum">
              <a:rPr lang="tr-TR"/>
              <a:pPr>
                <a:defRPr/>
              </a:pPr>
              <a:t>‹#›</a:t>
            </a:fld>
            <a:endParaRPr lang="tr-T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extLst/>
          </a:lstStyle>
          <a:p>
            <a:r>
              <a:rPr lang="tr-TR" smtClean="0"/>
              <a:t>Asıl başlık stili için tıklatın</a:t>
            </a:r>
            <a:endParaRPr lang="en-US"/>
          </a:p>
        </p:txBody>
      </p:sp>
      <p:sp>
        <p:nvSpPr>
          <p:cNvPr id="3" name="2 Dikey Metin Yer Tutucusu"/>
          <p:cNvSpPr>
            <a:spLocks noGrp="1"/>
          </p:cNvSpPr>
          <p:nvPr>
            <p:ph type="body" orient="vert" idx="1"/>
          </p:nvPr>
        </p:nvSpPr>
        <p:spPr/>
        <p:txBody>
          <a:bodyPr vert="eaVert"/>
          <a:lstStyle>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3 Veri Yer Tutucusu"/>
          <p:cNvSpPr>
            <a:spLocks noGrp="1"/>
          </p:cNvSpPr>
          <p:nvPr>
            <p:ph type="dt" sz="half" idx="10"/>
          </p:nvPr>
        </p:nvSpPr>
        <p:spPr/>
        <p:txBody>
          <a:bodyPr/>
          <a:lstStyle>
            <a:lvl1pPr>
              <a:defRPr>
                <a:latin typeface="Arial" charset="0"/>
                <a:cs typeface="Arial" charset="0"/>
              </a:defRPr>
            </a:lvl1pPr>
            <a:extLst/>
          </a:lstStyle>
          <a:p>
            <a:pPr>
              <a:defRPr/>
            </a:pPr>
            <a:fld id="{0CB45B3B-F575-426E-AAC3-4AD6EDC90312}" type="datetimeFigureOut">
              <a:rPr lang="tr-TR"/>
              <a:pPr>
                <a:defRPr/>
              </a:pPr>
              <a:t>28.02.2022</a:t>
            </a:fld>
            <a:endParaRPr lang="tr-TR"/>
          </a:p>
        </p:txBody>
      </p:sp>
      <p:sp>
        <p:nvSpPr>
          <p:cNvPr id="5" name="4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6" name="5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85F3DF93-6BD2-42EA-A492-95451CFDD317}"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9144000" y="274640"/>
            <a:ext cx="2438400" cy="5851525"/>
          </a:xfrm>
        </p:spPr>
        <p:txBody>
          <a:bodyPr vert="eaVert"/>
          <a:lstStyle>
            <a:extLst/>
          </a:lstStyle>
          <a:p>
            <a:r>
              <a:rPr lang="tr-TR" smtClean="0"/>
              <a:t>Asıl başlık stili için tıklatın</a:t>
            </a:r>
            <a:endParaRPr lang="en-US"/>
          </a:p>
        </p:txBody>
      </p:sp>
      <p:sp>
        <p:nvSpPr>
          <p:cNvPr id="3" name="2 Dikey Metin Yer Tutucusu"/>
          <p:cNvSpPr>
            <a:spLocks noGrp="1"/>
          </p:cNvSpPr>
          <p:nvPr>
            <p:ph type="body" orient="vert" idx="1"/>
          </p:nvPr>
        </p:nvSpPr>
        <p:spPr>
          <a:xfrm>
            <a:off x="1524000" y="274641"/>
            <a:ext cx="7416800" cy="5851525"/>
          </a:xfrm>
        </p:spPr>
        <p:txBody>
          <a:bodyPr vert="eaVert"/>
          <a:lstStyle>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3 Veri Yer Tutucusu"/>
          <p:cNvSpPr>
            <a:spLocks noGrp="1"/>
          </p:cNvSpPr>
          <p:nvPr>
            <p:ph type="dt" sz="half" idx="10"/>
          </p:nvPr>
        </p:nvSpPr>
        <p:spPr/>
        <p:txBody>
          <a:bodyPr/>
          <a:lstStyle>
            <a:lvl1pPr>
              <a:defRPr>
                <a:latin typeface="Arial" charset="0"/>
                <a:cs typeface="Arial" charset="0"/>
              </a:defRPr>
            </a:lvl1pPr>
            <a:extLst/>
          </a:lstStyle>
          <a:p>
            <a:pPr>
              <a:defRPr/>
            </a:pPr>
            <a:fld id="{21E011DE-E3F1-41DC-88E8-153ABA430FAB}" type="datetimeFigureOut">
              <a:rPr lang="tr-TR"/>
              <a:pPr>
                <a:defRPr/>
              </a:pPr>
              <a:t>28.02.2022</a:t>
            </a:fld>
            <a:endParaRPr lang="tr-TR"/>
          </a:p>
        </p:txBody>
      </p:sp>
      <p:sp>
        <p:nvSpPr>
          <p:cNvPr id="5" name="4 Altbilgi Yer Tutucusu"/>
          <p:cNvSpPr>
            <a:spLocks noGrp="1"/>
          </p:cNvSpPr>
          <p:nvPr>
            <p:ph type="ftr" sz="quarter" idx="11"/>
          </p:nvPr>
        </p:nvSpPr>
        <p:spPr/>
        <p:txBody>
          <a:bodyPr/>
          <a:lstStyle>
            <a:lvl1pPr>
              <a:defRPr>
                <a:latin typeface="Arial" charset="0"/>
                <a:cs typeface="Arial" charset="0"/>
              </a:defRPr>
            </a:lvl1pPr>
            <a:extLst/>
          </a:lstStyle>
          <a:p>
            <a:pPr>
              <a:defRPr/>
            </a:pPr>
            <a:endParaRPr lang="tr-TR"/>
          </a:p>
        </p:txBody>
      </p:sp>
      <p:sp>
        <p:nvSpPr>
          <p:cNvPr id="6" name="5 Slayt Numarası Yer Tutucusu"/>
          <p:cNvSpPr>
            <a:spLocks noGrp="1"/>
          </p:cNvSpPr>
          <p:nvPr>
            <p:ph type="sldNum" sz="quarter" idx="12"/>
          </p:nvPr>
        </p:nvSpPr>
        <p:spPr/>
        <p:txBody>
          <a:bodyPr/>
          <a:lstStyle>
            <a:lvl1pPr>
              <a:defRPr>
                <a:latin typeface="Arial" charset="0"/>
                <a:cs typeface="Arial" charset="0"/>
              </a:defRPr>
            </a:lvl1pPr>
            <a:extLst/>
          </a:lstStyle>
          <a:p>
            <a:pPr>
              <a:defRPr/>
            </a:pPr>
            <a:fld id="{5BBFB519-5AA2-4F18-A558-295C61110A29}" type="slidenum">
              <a:rPr lang="tr-TR"/>
              <a:pPr>
                <a:defRPr/>
              </a:pPr>
              <a:t>‹#›</a:t>
            </a:fld>
            <a:endParaRPr lang="tr-TR"/>
          </a:p>
        </p:txBody>
      </p:sp>
    </p:spTree>
  </p:cSld>
  <p:clrMapOvr>
    <a:masterClrMapping/>
  </p:clrMapOvr>
  <p:transition spd="med">
    <p:split orient="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7"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8"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365127"/>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9"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1"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9" name="Veri Yer Tutucusu 6"/>
          <p:cNvSpPr>
            <a:spLocks noGrp="1"/>
          </p:cNvSpPr>
          <p:nvPr>
            <p:ph type="dt" sz="half" idx="10"/>
          </p:nvPr>
        </p:nvSpPr>
        <p:spPr/>
        <p:txBody>
          <a:bodyPr/>
          <a:lstStyle>
            <a:lvl1pPr>
              <a:defRPr/>
            </a:lvl1pPr>
          </a:lstStyle>
          <a:p>
            <a:pPr>
              <a:defRPr/>
            </a:pPr>
            <a:fld id="{0D018058-8849-4BFF-A6B9-3D8CAA7597FA}" type="datetimeFigureOut">
              <a:rPr lang="tr-TR"/>
              <a:pPr>
                <a:defRPr/>
              </a:pPr>
              <a:t>28.02.2022</a:t>
            </a:fld>
            <a:endParaRPr lang="tr-TR"/>
          </a:p>
        </p:txBody>
      </p:sp>
      <p:sp>
        <p:nvSpPr>
          <p:cNvPr id="10" name="Altbilgi Yer Tutucusu 7"/>
          <p:cNvSpPr>
            <a:spLocks noGrp="1"/>
          </p:cNvSpPr>
          <p:nvPr>
            <p:ph type="ftr" sz="quarter" idx="11"/>
          </p:nvPr>
        </p:nvSpPr>
        <p:spPr/>
        <p:txBody>
          <a:bodyPr/>
          <a:lstStyle>
            <a:lvl1pPr>
              <a:defRPr/>
            </a:lvl1pPr>
          </a:lstStyle>
          <a:p>
            <a:pPr>
              <a:defRPr/>
            </a:pPr>
            <a:endParaRPr lang="tr-TR"/>
          </a:p>
        </p:txBody>
      </p:sp>
      <p:sp>
        <p:nvSpPr>
          <p:cNvPr id="11" name="Slayt Numarası Yer Tutucusu 8"/>
          <p:cNvSpPr>
            <a:spLocks noGrp="1"/>
          </p:cNvSpPr>
          <p:nvPr>
            <p:ph type="sldNum" sz="quarter" idx="12"/>
          </p:nvPr>
        </p:nvSpPr>
        <p:spPr/>
        <p:txBody>
          <a:bodyPr/>
          <a:lstStyle>
            <a:lvl1pPr>
              <a:defRPr/>
            </a:lvl1pPr>
          </a:lstStyle>
          <a:p>
            <a:pPr>
              <a:defRPr/>
            </a:pPr>
            <a:fld id="{9781B3F2-883C-4848-8565-8034F47C4070}" type="slidenum">
              <a:rPr lang="tr-TR"/>
              <a:pPr>
                <a:defRPr/>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3"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4"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5" name="Veri Yer Tutucusu 2"/>
          <p:cNvSpPr>
            <a:spLocks noGrp="1"/>
          </p:cNvSpPr>
          <p:nvPr>
            <p:ph type="dt" sz="half" idx="10"/>
          </p:nvPr>
        </p:nvSpPr>
        <p:spPr/>
        <p:txBody>
          <a:bodyPr/>
          <a:lstStyle>
            <a:lvl1pPr>
              <a:defRPr/>
            </a:lvl1pPr>
          </a:lstStyle>
          <a:p>
            <a:pPr>
              <a:defRPr/>
            </a:pPr>
            <a:fld id="{15ED17F9-F40E-4B6A-9EAA-0A2FD7832995}" type="datetimeFigureOut">
              <a:rPr lang="tr-TR"/>
              <a:pPr>
                <a:defRPr/>
              </a:pPr>
              <a:t>28.02.2022</a:t>
            </a:fld>
            <a:endParaRPr lang="tr-TR"/>
          </a:p>
        </p:txBody>
      </p:sp>
      <p:sp>
        <p:nvSpPr>
          <p:cNvPr id="6" name="Altbilgi Yer Tutucusu 3"/>
          <p:cNvSpPr>
            <a:spLocks noGrp="1"/>
          </p:cNvSpPr>
          <p:nvPr>
            <p:ph type="ftr" sz="quarter" idx="11"/>
          </p:nvPr>
        </p:nvSpPr>
        <p:spPr/>
        <p:txBody>
          <a:bodyPr/>
          <a:lstStyle>
            <a:lvl1pPr>
              <a:defRPr/>
            </a:lvl1pPr>
          </a:lstStyle>
          <a:p>
            <a:pPr>
              <a:defRPr/>
            </a:pPr>
            <a:endParaRPr lang="tr-TR"/>
          </a:p>
        </p:txBody>
      </p:sp>
      <p:sp>
        <p:nvSpPr>
          <p:cNvPr id="7" name="Slayt Numarası Yer Tutucusu 4"/>
          <p:cNvSpPr>
            <a:spLocks noGrp="1"/>
          </p:cNvSpPr>
          <p:nvPr>
            <p:ph type="sldNum" sz="quarter" idx="12"/>
          </p:nvPr>
        </p:nvSpPr>
        <p:spPr/>
        <p:txBody>
          <a:bodyPr/>
          <a:lstStyle>
            <a:lvl1pPr>
              <a:defRPr/>
            </a:lvl1pPr>
          </a:lstStyle>
          <a:p>
            <a:pPr>
              <a:defRPr/>
            </a:pPr>
            <a:fld id="{EF092D3D-E469-45AF-956D-2C0159BC33D2}" type="slidenum">
              <a:rPr lang="tr-TR"/>
              <a:pPr>
                <a:defRPr/>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7" name="Veri Yer Tutucusu 4"/>
          <p:cNvSpPr>
            <a:spLocks noGrp="1"/>
          </p:cNvSpPr>
          <p:nvPr>
            <p:ph type="dt" sz="half" idx="10"/>
          </p:nvPr>
        </p:nvSpPr>
        <p:spPr/>
        <p:txBody>
          <a:bodyPr/>
          <a:lstStyle>
            <a:lvl1pPr>
              <a:defRPr/>
            </a:lvl1pPr>
          </a:lstStyle>
          <a:p>
            <a:pPr>
              <a:defRPr/>
            </a:pPr>
            <a:fld id="{8B243D4A-64D6-4B63-BB0A-1378C52D7FAF}" type="datetimeFigureOut">
              <a:rPr lang="tr-TR"/>
              <a:pPr>
                <a:defRPr/>
              </a:pPr>
              <a:t>28.02.2022</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31273E4F-62FB-41F8-97E0-E0AEB7335059}" type="slidenum">
              <a:rPr lang="tr-TR"/>
              <a:pPr>
                <a:defRPr/>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7" name="Veri Yer Tutucusu 4"/>
          <p:cNvSpPr>
            <a:spLocks noGrp="1"/>
          </p:cNvSpPr>
          <p:nvPr>
            <p:ph type="dt" sz="half" idx="10"/>
          </p:nvPr>
        </p:nvSpPr>
        <p:spPr/>
        <p:txBody>
          <a:bodyPr/>
          <a:lstStyle>
            <a:lvl1pPr>
              <a:defRPr/>
            </a:lvl1pPr>
          </a:lstStyle>
          <a:p>
            <a:pPr>
              <a:defRPr/>
            </a:pPr>
            <a:fld id="{AC5FEB5A-DD6B-4FA7-BD15-F94CF6390E00}" type="datetimeFigureOut">
              <a:rPr lang="tr-TR"/>
              <a:pPr>
                <a:defRPr/>
              </a:pPr>
              <a:t>28.02.2022</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0EEFC95B-8498-4416-8141-82FB2BD275C7}" type="slidenum">
              <a:rPr lang="tr-TR"/>
              <a:pPr>
                <a:defRPr/>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C2141233-294C-4381-8512-BCB9AF5B2B43}" type="datetimeFigureOut">
              <a:rPr lang="tr-TR"/>
              <a:pPr>
                <a:defRPr/>
              </a:pPr>
              <a:t>28.02.2022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2B41B82A-9849-4444-BF79-981C529E4B4F}" type="slidenum">
              <a:rPr lang="tr-TR"/>
              <a:pPr>
                <a:defRPr/>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Dikey Başlık 1"/>
          <p:cNvSpPr>
            <a:spLocks noGrp="1"/>
          </p:cNvSpPr>
          <p:nvPr>
            <p:ph type="title" orient="vert"/>
          </p:nvPr>
        </p:nvSpPr>
        <p:spPr>
          <a:xfrm>
            <a:off x="8724901"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1"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BA2B9BF0-61BF-4356-A1F0-B96ADC0E0E19}" type="datetimeFigureOut">
              <a:rPr lang="tr-TR"/>
              <a:pPr>
                <a:defRPr/>
              </a:pPr>
              <a:t>28.02.2022</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005B13B1-FF36-4915-8276-D322AA30F632}" type="slidenum">
              <a:rPr lang="tr-TR"/>
              <a:pPr>
                <a:defRPr/>
              </a:pP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Başlık Yer Tutucusu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tr-TR" smtClean="0"/>
              <a:t>Asıl başlık stili için tıklatın</a:t>
            </a:r>
          </a:p>
        </p:txBody>
      </p:sp>
      <p:sp>
        <p:nvSpPr>
          <p:cNvPr id="1027" name="Metin Yer Tutucusu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31DA867A-F9B8-4E63-94DD-D8B1BC402DA6}" type="datetimeFigureOut">
              <a:rPr lang="tr-TR"/>
              <a:pPr>
                <a:defRPr/>
              </a:pPr>
              <a:t>28.02.2022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AA71D4B8-1245-432D-9800-EEA6AB3E8248}" type="slidenum">
              <a:rPr lang="tr-TR"/>
              <a:pPr>
                <a:defRPr/>
              </a:pPr>
              <a:t>‹#›</a:t>
            </a:fld>
            <a:endParaRPr lang="tr-T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11" r:id="rId10"/>
    <p:sldLayoutId id="2147483712"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6 Pasta"/>
          <p:cNvSpPr/>
          <p:nvPr/>
        </p:nvSpPr>
        <p:spPr>
          <a:xfrm>
            <a:off x="-1087438" y="-815975"/>
            <a:ext cx="2184401"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8" name="7 Oval"/>
          <p:cNvSpPr/>
          <p:nvPr/>
        </p:nvSpPr>
        <p:spPr>
          <a:xfrm>
            <a:off x="225425" y="20638"/>
            <a:ext cx="226853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11" name="10 Halka"/>
          <p:cNvSpPr/>
          <p:nvPr/>
        </p:nvSpPr>
        <p:spPr>
          <a:xfrm rot="2315675">
            <a:off x="243843"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12" name="11 Dikdörtgen"/>
          <p:cNvSpPr/>
          <p:nvPr/>
        </p:nvSpPr>
        <p:spPr>
          <a:xfrm>
            <a:off x="1350963" y="0"/>
            <a:ext cx="1084103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5" name="4 Başlık Yer Tutucusu"/>
          <p:cNvSpPr>
            <a:spLocks noGrp="1"/>
          </p:cNvSpPr>
          <p:nvPr>
            <p:ph type="title"/>
          </p:nvPr>
        </p:nvSpPr>
        <p:spPr>
          <a:xfrm>
            <a:off x="1914525" y="274638"/>
            <a:ext cx="9996488" cy="1143000"/>
          </a:xfrm>
          <a:prstGeom prst="rect">
            <a:avLst/>
          </a:prstGeom>
        </p:spPr>
        <p:txBody>
          <a:bodyPr anchor="ctr">
            <a:normAutofit/>
          </a:bodyPr>
          <a:lstStyle>
            <a:extLst/>
          </a:lstStyle>
          <a:p>
            <a:r>
              <a:rPr lang="tr-TR" smtClean="0"/>
              <a:t>Asıl başlık stili için tıklatın</a:t>
            </a:r>
            <a:endParaRPr lang="en-US"/>
          </a:p>
        </p:txBody>
      </p:sp>
      <p:sp>
        <p:nvSpPr>
          <p:cNvPr id="13321" name="8 Metin Yer Tutucusu"/>
          <p:cNvSpPr>
            <a:spLocks noGrp="1"/>
          </p:cNvSpPr>
          <p:nvPr>
            <p:ph type="body" idx="1"/>
          </p:nvPr>
        </p:nvSpPr>
        <p:spPr bwMode="auto">
          <a:xfrm>
            <a:off x="1914525" y="1447800"/>
            <a:ext cx="9996488"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smtClean="0"/>
          </a:p>
        </p:txBody>
      </p:sp>
      <p:sp>
        <p:nvSpPr>
          <p:cNvPr id="24" name="23 Veri Yer Tutucusu"/>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rgbClr val="C00000">
                    <a:shade val="50000"/>
                    <a:satMod val="200000"/>
                  </a:srgbClr>
                </a:solidFill>
                <a:latin typeface="Arial" pitchFamily="34" charset="0"/>
                <a:cs typeface="Arial" pitchFamily="34" charset="0"/>
              </a:defRPr>
            </a:lvl1pPr>
            <a:extLst/>
          </a:lstStyle>
          <a:p>
            <a:pPr>
              <a:defRPr/>
            </a:pPr>
            <a:fld id="{8779DEFD-24D3-4DD7-8FF8-FAECDE019A99}" type="datetimeFigureOut">
              <a:rPr lang="tr-TR"/>
              <a:pPr>
                <a:defRPr/>
              </a:pPr>
              <a:t>28.02.2022</a:t>
            </a:fld>
            <a:endParaRPr lang="tr-TR"/>
          </a:p>
        </p:txBody>
      </p:sp>
      <p:sp>
        <p:nvSpPr>
          <p:cNvPr id="10" name="9 Altbilgi Yer Tutucusu"/>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rgbClr val="C00000">
                    <a:shade val="50000"/>
                    <a:satMod val="200000"/>
                  </a:srgbClr>
                </a:solidFill>
                <a:effectLst/>
                <a:latin typeface="Arial" pitchFamily="34" charset="0"/>
                <a:cs typeface="Arial" pitchFamily="34" charset="0"/>
              </a:defRPr>
            </a:lvl1pPr>
            <a:extLst/>
          </a:lstStyle>
          <a:p>
            <a:pPr>
              <a:defRPr/>
            </a:pPr>
            <a:endParaRPr lang="tr-TR"/>
          </a:p>
        </p:txBody>
      </p:sp>
      <p:sp>
        <p:nvSpPr>
          <p:cNvPr id="22" name="21 Slayt Numarası Yer Tutucusu"/>
          <p:cNvSpPr>
            <a:spLocks noGrp="1"/>
          </p:cNvSpPr>
          <p:nvPr>
            <p:ph type="sldNum" sz="quarter" idx="4"/>
          </p:nvPr>
        </p:nvSpPr>
        <p:spPr>
          <a:xfrm>
            <a:off x="11485563" y="6305550"/>
            <a:ext cx="609600" cy="476250"/>
          </a:xfrm>
          <a:prstGeom prst="rect">
            <a:avLst/>
          </a:prstGeom>
        </p:spPr>
        <p:txBody>
          <a:bodyPr anchor="b"/>
          <a:lstStyle>
            <a:lvl1pPr algn="ctr" eaLnBrk="1" latinLnBrk="0" hangingPunct="1">
              <a:defRPr kumimoji="0" sz="1200">
                <a:solidFill>
                  <a:srgbClr val="C00000">
                    <a:shade val="50000"/>
                    <a:satMod val="200000"/>
                  </a:srgbClr>
                </a:solidFill>
                <a:effectLst/>
                <a:latin typeface="Arial" pitchFamily="34" charset="0"/>
                <a:cs typeface="Arial" pitchFamily="34" charset="0"/>
              </a:defRPr>
            </a:lvl1pPr>
            <a:extLst/>
          </a:lstStyle>
          <a:p>
            <a:pPr>
              <a:defRPr/>
            </a:pPr>
            <a:fld id="{5423EF3B-5A0D-4DBC-A4A5-C5BAAA0BD8B3}" type="slidenum">
              <a:rPr lang="tr-TR"/>
              <a:pPr>
                <a:defRPr/>
              </a:pPr>
              <a:t>‹#›</a:t>
            </a:fld>
            <a:endParaRPr lang="tr-TR"/>
          </a:p>
        </p:txBody>
      </p:sp>
      <p:sp>
        <p:nvSpPr>
          <p:cNvPr id="15" name="14 Dikdörtgen"/>
          <p:cNvSpPr/>
          <p:nvPr/>
        </p:nvSpPr>
        <p:spPr bwMode="invGray">
          <a:xfrm>
            <a:off x="1352550" y="0"/>
            <a:ext cx="984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Lst>
  <p:transition spd="med">
    <p:split orient="vert"/>
  </p:transition>
  <p:timing>
    <p:tnLst>
      <p:par>
        <p:cTn id="1" dur="indefinite" restart="never" nodeType="tmRoot"/>
      </p:par>
    </p:tnLst>
  </p:timing>
  <p:txStyles>
    <p:titleStyle>
      <a:lvl1pPr algn="l" rtl="0" eaLnBrk="0" fontAlgn="base" hangingPunct="0">
        <a:spcBef>
          <a:spcPct val="0"/>
        </a:spcBef>
        <a:spcAft>
          <a:spcPct val="0"/>
        </a:spcAft>
        <a:defRPr sz="4300" kern="1200">
          <a:solidFill>
            <a:srgbClr val="DD0000"/>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DD0000"/>
          </a:solidFill>
          <a:latin typeface="Gill Sans MT"/>
        </a:defRPr>
      </a:lvl2pPr>
      <a:lvl3pPr algn="l" rtl="0" eaLnBrk="0" fontAlgn="base" hangingPunct="0">
        <a:spcBef>
          <a:spcPct val="0"/>
        </a:spcBef>
        <a:spcAft>
          <a:spcPct val="0"/>
        </a:spcAft>
        <a:defRPr sz="4300">
          <a:solidFill>
            <a:srgbClr val="DD0000"/>
          </a:solidFill>
          <a:latin typeface="Gill Sans MT"/>
        </a:defRPr>
      </a:lvl3pPr>
      <a:lvl4pPr algn="l" rtl="0" eaLnBrk="0" fontAlgn="base" hangingPunct="0">
        <a:spcBef>
          <a:spcPct val="0"/>
        </a:spcBef>
        <a:spcAft>
          <a:spcPct val="0"/>
        </a:spcAft>
        <a:defRPr sz="4300">
          <a:solidFill>
            <a:srgbClr val="DD0000"/>
          </a:solidFill>
          <a:latin typeface="Gill Sans MT"/>
        </a:defRPr>
      </a:lvl4pPr>
      <a:lvl5pPr algn="l" rtl="0" eaLnBrk="0" fontAlgn="base" hangingPunct="0">
        <a:spcBef>
          <a:spcPct val="0"/>
        </a:spcBef>
        <a:spcAft>
          <a:spcPct val="0"/>
        </a:spcAft>
        <a:defRPr sz="4300">
          <a:solidFill>
            <a:srgbClr val="DD0000"/>
          </a:solidFill>
          <a:latin typeface="Gill Sans MT"/>
        </a:defRPr>
      </a:lvl5pPr>
      <a:lvl6pPr marL="457200" algn="l" rtl="0" fontAlgn="base">
        <a:spcBef>
          <a:spcPct val="0"/>
        </a:spcBef>
        <a:spcAft>
          <a:spcPct val="0"/>
        </a:spcAft>
        <a:defRPr sz="4300">
          <a:solidFill>
            <a:srgbClr val="DD0000"/>
          </a:solidFill>
          <a:latin typeface="Gill Sans MT"/>
        </a:defRPr>
      </a:lvl6pPr>
      <a:lvl7pPr marL="914400" algn="l" rtl="0" fontAlgn="base">
        <a:spcBef>
          <a:spcPct val="0"/>
        </a:spcBef>
        <a:spcAft>
          <a:spcPct val="0"/>
        </a:spcAft>
        <a:defRPr sz="4300">
          <a:solidFill>
            <a:srgbClr val="DD0000"/>
          </a:solidFill>
          <a:latin typeface="Gill Sans MT"/>
        </a:defRPr>
      </a:lvl7pPr>
      <a:lvl8pPr marL="1371600" algn="l" rtl="0" fontAlgn="base">
        <a:spcBef>
          <a:spcPct val="0"/>
        </a:spcBef>
        <a:spcAft>
          <a:spcPct val="0"/>
        </a:spcAft>
        <a:defRPr sz="4300">
          <a:solidFill>
            <a:srgbClr val="DD0000"/>
          </a:solidFill>
          <a:latin typeface="Gill Sans MT"/>
        </a:defRPr>
      </a:lvl8pPr>
      <a:lvl9pPr marL="1828800" algn="l" rtl="0" fontAlgn="base">
        <a:spcBef>
          <a:spcPct val="0"/>
        </a:spcBef>
        <a:spcAft>
          <a:spcPct val="0"/>
        </a:spcAft>
        <a:defRPr sz="4300">
          <a:solidFill>
            <a:srgbClr val="DD0000"/>
          </a:solidFill>
          <a:latin typeface="Gill Sans MT"/>
        </a:defRPr>
      </a:lvl9pPr>
      <a:extLst/>
    </p:titleStyle>
    <p:bodyStyle>
      <a:lvl1pPr marL="365125" indent="-282575" algn="l" rtl="0" eaLnBrk="0" fontAlgn="base" hangingPunct="0">
        <a:spcBef>
          <a:spcPts val="60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969696"/>
        </a:buClr>
        <a:buFont typeface="Wingdings 2"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08080"/>
        </a:buClr>
        <a:buFont typeface="Wingdings 2"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6 Pasta"/>
          <p:cNvSpPr/>
          <p:nvPr/>
        </p:nvSpPr>
        <p:spPr>
          <a:xfrm>
            <a:off x="-1087438" y="-815975"/>
            <a:ext cx="2184401"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8" name="7 Oval"/>
          <p:cNvSpPr/>
          <p:nvPr/>
        </p:nvSpPr>
        <p:spPr>
          <a:xfrm>
            <a:off x="225425" y="20638"/>
            <a:ext cx="226853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11" name="10 Halka"/>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12" name="11 Dikdörtgen"/>
          <p:cNvSpPr/>
          <p:nvPr/>
        </p:nvSpPr>
        <p:spPr>
          <a:xfrm>
            <a:off x="1350963" y="0"/>
            <a:ext cx="1084103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
        <p:nvSpPr>
          <p:cNvPr id="5" name="4 Başlık Yer Tutucusu"/>
          <p:cNvSpPr>
            <a:spLocks noGrp="1"/>
          </p:cNvSpPr>
          <p:nvPr>
            <p:ph type="title"/>
          </p:nvPr>
        </p:nvSpPr>
        <p:spPr>
          <a:xfrm>
            <a:off x="1914525" y="274638"/>
            <a:ext cx="9996488" cy="1143000"/>
          </a:xfrm>
          <a:prstGeom prst="rect">
            <a:avLst/>
          </a:prstGeom>
        </p:spPr>
        <p:txBody>
          <a:bodyPr anchor="ctr">
            <a:normAutofit/>
          </a:bodyPr>
          <a:lstStyle>
            <a:extLst/>
          </a:lstStyle>
          <a:p>
            <a:r>
              <a:rPr lang="tr-TR" smtClean="0"/>
              <a:t>Asıl başlık stili için tıklatın</a:t>
            </a:r>
            <a:endParaRPr lang="en-US"/>
          </a:p>
        </p:txBody>
      </p:sp>
      <p:sp>
        <p:nvSpPr>
          <p:cNvPr id="24585" name="8 Metin Yer Tutucusu"/>
          <p:cNvSpPr>
            <a:spLocks noGrp="1"/>
          </p:cNvSpPr>
          <p:nvPr>
            <p:ph type="body" idx="1"/>
          </p:nvPr>
        </p:nvSpPr>
        <p:spPr bwMode="auto">
          <a:xfrm>
            <a:off x="1914525" y="1447800"/>
            <a:ext cx="9996488"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smtClean="0"/>
          </a:p>
        </p:txBody>
      </p:sp>
      <p:sp>
        <p:nvSpPr>
          <p:cNvPr id="24" name="23 Veri Yer Tutucusu"/>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rgbClr val="C00000">
                    <a:shade val="50000"/>
                    <a:satMod val="200000"/>
                  </a:srgbClr>
                </a:solidFill>
                <a:latin typeface="Arial" pitchFamily="34" charset="0"/>
                <a:cs typeface="Arial" pitchFamily="34" charset="0"/>
              </a:defRPr>
            </a:lvl1pPr>
            <a:extLst/>
          </a:lstStyle>
          <a:p>
            <a:pPr>
              <a:defRPr/>
            </a:pPr>
            <a:fld id="{5CE05698-30CA-4CBC-85DB-1A7DB43D2346}" type="datetimeFigureOut">
              <a:rPr lang="tr-TR"/>
              <a:pPr>
                <a:defRPr/>
              </a:pPr>
              <a:t>28.02.2022</a:t>
            </a:fld>
            <a:endParaRPr lang="tr-TR"/>
          </a:p>
        </p:txBody>
      </p:sp>
      <p:sp>
        <p:nvSpPr>
          <p:cNvPr id="10" name="9 Altbilgi Yer Tutucusu"/>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rgbClr val="C00000">
                    <a:shade val="50000"/>
                    <a:satMod val="200000"/>
                  </a:srgbClr>
                </a:solidFill>
                <a:effectLst/>
                <a:latin typeface="Arial" pitchFamily="34" charset="0"/>
                <a:cs typeface="Arial" pitchFamily="34" charset="0"/>
              </a:defRPr>
            </a:lvl1pPr>
            <a:extLst/>
          </a:lstStyle>
          <a:p>
            <a:pPr>
              <a:defRPr/>
            </a:pPr>
            <a:endParaRPr lang="tr-TR"/>
          </a:p>
        </p:txBody>
      </p:sp>
      <p:sp>
        <p:nvSpPr>
          <p:cNvPr id="22" name="21 Slayt Numarası Yer Tutucusu"/>
          <p:cNvSpPr>
            <a:spLocks noGrp="1"/>
          </p:cNvSpPr>
          <p:nvPr>
            <p:ph type="sldNum" sz="quarter" idx="4"/>
          </p:nvPr>
        </p:nvSpPr>
        <p:spPr>
          <a:xfrm>
            <a:off x="11485563" y="6305550"/>
            <a:ext cx="609600" cy="476250"/>
          </a:xfrm>
          <a:prstGeom prst="rect">
            <a:avLst/>
          </a:prstGeom>
        </p:spPr>
        <p:txBody>
          <a:bodyPr anchor="b"/>
          <a:lstStyle>
            <a:lvl1pPr algn="ctr" eaLnBrk="1" latinLnBrk="0" hangingPunct="1">
              <a:defRPr kumimoji="0" sz="1200">
                <a:solidFill>
                  <a:srgbClr val="C00000">
                    <a:shade val="50000"/>
                    <a:satMod val="200000"/>
                  </a:srgbClr>
                </a:solidFill>
                <a:effectLst/>
                <a:latin typeface="Arial" pitchFamily="34" charset="0"/>
                <a:cs typeface="Arial" pitchFamily="34" charset="0"/>
              </a:defRPr>
            </a:lvl1pPr>
            <a:extLst/>
          </a:lstStyle>
          <a:p>
            <a:pPr>
              <a:defRPr/>
            </a:pPr>
            <a:fld id="{18D2FA54-7B20-44A7-811A-7BA46A5A8DFD}" type="slidenum">
              <a:rPr lang="tr-TR"/>
              <a:pPr>
                <a:defRPr/>
              </a:pPr>
              <a:t>‹#›</a:t>
            </a:fld>
            <a:endParaRPr lang="tr-TR"/>
          </a:p>
        </p:txBody>
      </p:sp>
      <p:sp>
        <p:nvSpPr>
          <p:cNvPr id="15" name="14 Dikdörtgen"/>
          <p:cNvSpPr/>
          <p:nvPr/>
        </p:nvSpPr>
        <p:spPr bwMode="invGray">
          <a:xfrm>
            <a:off x="1352550" y="0"/>
            <a:ext cx="984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Lst>
  <p:transition spd="med">
    <p:split orient="vert"/>
  </p:transition>
  <p:timing>
    <p:tnLst>
      <p:par>
        <p:cTn id="1" dur="indefinite" restart="never" nodeType="tmRoot"/>
      </p:par>
    </p:tnLst>
  </p:timing>
  <p:txStyles>
    <p:titleStyle>
      <a:lvl1pPr algn="l" rtl="0" eaLnBrk="0" fontAlgn="base" hangingPunct="0">
        <a:spcBef>
          <a:spcPct val="0"/>
        </a:spcBef>
        <a:spcAft>
          <a:spcPct val="0"/>
        </a:spcAft>
        <a:defRPr sz="4300" kern="1200">
          <a:solidFill>
            <a:srgbClr val="DD0000"/>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DD0000"/>
          </a:solidFill>
          <a:latin typeface="Gill Sans MT"/>
        </a:defRPr>
      </a:lvl2pPr>
      <a:lvl3pPr algn="l" rtl="0" eaLnBrk="0" fontAlgn="base" hangingPunct="0">
        <a:spcBef>
          <a:spcPct val="0"/>
        </a:spcBef>
        <a:spcAft>
          <a:spcPct val="0"/>
        </a:spcAft>
        <a:defRPr sz="4300">
          <a:solidFill>
            <a:srgbClr val="DD0000"/>
          </a:solidFill>
          <a:latin typeface="Gill Sans MT"/>
        </a:defRPr>
      </a:lvl3pPr>
      <a:lvl4pPr algn="l" rtl="0" eaLnBrk="0" fontAlgn="base" hangingPunct="0">
        <a:spcBef>
          <a:spcPct val="0"/>
        </a:spcBef>
        <a:spcAft>
          <a:spcPct val="0"/>
        </a:spcAft>
        <a:defRPr sz="4300">
          <a:solidFill>
            <a:srgbClr val="DD0000"/>
          </a:solidFill>
          <a:latin typeface="Gill Sans MT"/>
        </a:defRPr>
      </a:lvl4pPr>
      <a:lvl5pPr algn="l" rtl="0" eaLnBrk="0" fontAlgn="base" hangingPunct="0">
        <a:spcBef>
          <a:spcPct val="0"/>
        </a:spcBef>
        <a:spcAft>
          <a:spcPct val="0"/>
        </a:spcAft>
        <a:defRPr sz="4300">
          <a:solidFill>
            <a:srgbClr val="DD0000"/>
          </a:solidFill>
          <a:latin typeface="Gill Sans MT"/>
        </a:defRPr>
      </a:lvl5pPr>
      <a:lvl6pPr marL="457200" algn="l" rtl="0" fontAlgn="base">
        <a:spcBef>
          <a:spcPct val="0"/>
        </a:spcBef>
        <a:spcAft>
          <a:spcPct val="0"/>
        </a:spcAft>
        <a:defRPr sz="4300">
          <a:solidFill>
            <a:srgbClr val="DD0000"/>
          </a:solidFill>
          <a:latin typeface="Gill Sans MT"/>
        </a:defRPr>
      </a:lvl6pPr>
      <a:lvl7pPr marL="914400" algn="l" rtl="0" fontAlgn="base">
        <a:spcBef>
          <a:spcPct val="0"/>
        </a:spcBef>
        <a:spcAft>
          <a:spcPct val="0"/>
        </a:spcAft>
        <a:defRPr sz="4300">
          <a:solidFill>
            <a:srgbClr val="DD0000"/>
          </a:solidFill>
          <a:latin typeface="Gill Sans MT"/>
        </a:defRPr>
      </a:lvl7pPr>
      <a:lvl8pPr marL="1371600" algn="l" rtl="0" fontAlgn="base">
        <a:spcBef>
          <a:spcPct val="0"/>
        </a:spcBef>
        <a:spcAft>
          <a:spcPct val="0"/>
        </a:spcAft>
        <a:defRPr sz="4300">
          <a:solidFill>
            <a:srgbClr val="DD0000"/>
          </a:solidFill>
          <a:latin typeface="Gill Sans MT"/>
        </a:defRPr>
      </a:lvl8pPr>
      <a:lvl9pPr marL="1828800" algn="l" rtl="0" fontAlgn="base">
        <a:spcBef>
          <a:spcPct val="0"/>
        </a:spcBef>
        <a:spcAft>
          <a:spcPct val="0"/>
        </a:spcAft>
        <a:defRPr sz="4300">
          <a:solidFill>
            <a:srgbClr val="DD0000"/>
          </a:solidFill>
          <a:latin typeface="Gill Sans MT"/>
        </a:defRPr>
      </a:lvl9pPr>
      <a:extLst/>
    </p:titleStyle>
    <p:bodyStyle>
      <a:lvl1pPr marL="365125" indent="-282575" algn="l" rtl="0" eaLnBrk="0" fontAlgn="base" hangingPunct="0">
        <a:spcBef>
          <a:spcPts val="60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969696"/>
        </a:buClr>
        <a:buFont typeface="Wingdings 2"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08080"/>
        </a:buClr>
        <a:buFont typeface="Wingdings 2"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
          <p:cNvSpPr>
            <a:spLocks noGrp="1"/>
          </p:cNvSpPr>
          <p:nvPr>
            <p:ph type="subTitle" idx="1"/>
          </p:nvPr>
        </p:nvSpPr>
        <p:spPr>
          <a:xfrm>
            <a:off x="1828800" y="881063"/>
            <a:ext cx="8534400" cy="4757737"/>
          </a:xfrm>
        </p:spPr>
        <p:txBody>
          <a:bodyPr/>
          <a:lstStyle/>
          <a:p>
            <a:pPr algn="just">
              <a:lnSpc>
                <a:spcPct val="80000"/>
              </a:lnSpc>
            </a:pPr>
            <a:r>
              <a:rPr lang="tr-TR" b="1" smtClean="0">
                <a:solidFill>
                  <a:srgbClr val="D82331"/>
                </a:solidFill>
              </a:rPr>
              <a:t>DERS KONU BAŞLIKLARI:</a:t>
            </a:r>
          </a:p>
          <a:p>
            <a:pPr algn="just">
              <a:lnSpc>
                <a:spcPct val="80000"/>
              </a:lnSpc>
              <a:buFont typeface="Arial" charset="0"/>
              <a:buChar char="•"/>
            </a:pPr>
            <a:r>
              <a:rPr lang="tr-TR" smtClean="0">
                <a:solidFill>
                  <a:schemeClr val="hlink"/>
                </a:solidFill>
              </a:rPr>
              <a:t> </a:t>
            </a:r>
            <a:r>
              <a:rPr lang="tr-TR" b="1" smtClean="0">
                <a:solidFill>
                  <a:schemeClr val="hlink"/>
                </a:solidFill>
              </a:rPr>
              <a:t>ÇOK PARTİLİ REJİM DENEMELERİ VE SONUÇLARI</a:t>
            </a:r>
          </a:p>
          <a:p>
            <a:pPr algn="just">
              <a:lnSpc>
                <a:spcPct val="80000"/>
              </a:lnSpc>
            </a:pPr>
            <a:r>
              <a:rPr lang="tr-TR" smtClean="0">
                <a:solidFill>
                  <a:schemeClr val="hlink"/>
                </a:solidFill>
              </a:rPr>
              <a:t>Halk Fırkası</a:t>
            </a:r>
          </a:p>
          <a:p>
            <a:pPr algn="just">
              <a:lnSpc>
                <a:spcPct val="80000"/>
              </a:lnSpc>
            </a:pPr>
            <a:r>
              <a:rPr lang="tr-TR" smtClean="0">
                <a:solidFill>
                  <a:schemeClr val="hlink"/>
                </a:solidFill>
              </a:rPr>
              <a:t>Terakkiperver Cumhuriyet Fırkası </a:t>
            </a:r>
          </a:p>
          <a:p>
            <a:pPr algn="just">
              <a:lnSpc>
                <a:spcPct val="80000"/>
              </a:lnSpc>
            </a:pPr>
            <a:r>
              <a:rPr lang="tr-TR" smtClean="0">
                <a:solidFill>
                  <a:schemeClr val="hlink"/>
                </a:solidFill>
              </a:rPr>
              <a:t>Nasturi Ayaklanması</a:t>
            </a:r>
          </a:p>
          <a:p>
            <a:pPr algn="just">
              <a:lnSpc>
                <a:spcPct val="80000"/>
              </a:lnSpc>
            </a:pPr>
            <a:r>
              <a:rPr lang="tr-TR" smtClean="0">
                <a:solidFill>
                  <a:schemeClr val="hlink"/>
                </a:solidFill>
              </a:rPr>
              <a:t>Şeyh Sait Ayaklanması</a:t>
            </a:r>
            <a:r>
              <a:rPr lang="tr-TR" smtClean="0"/>
              <a:t> </a:t>
            </a:r>
          </a:p>
          <a:p>
            <a:pPr algn="just">
              <a:lnSpc>
                <a:spcPct val="80000"/>
              </a:lnSpc>
            </a:pPr>
            <a:r>
              <a:rPr lang="tr-TR" smtClean="0">
                <a:solidFill>
                  <a:schemeClr val="hlink"/>
                </a:solidFill>
              </a:rPr>
              <a:t>Serbest Cumhuriyet Fırkası</a:t>
            </a:r>
          </a:p>
          <a:p>
            <a:pPr algn="just">
              <a:lnSpc>
                <a:spcPct val="80000"/>
              </a:lnSpc>
            </a:pPr>
            <a:r>
              <a:rPr lang="tr-TR" smtClean="0">
                <a:solidFill>
                  <a:schemeClr val="hlink"/>
                </a:solidFill>
              </a:rPr>
              <a:t>Menemen Olayı </a:t>
            </a:r>
          </a:p>
          <a:p>
            <a:pPr algn="just">
              <a:lnSpc>
                <a:spcPct val="80000"/>
              </a:lnSpc>
            </a:pPr>
            <a:r>
              <a:rPr lang="tr-TR" smtClean="0">
                <a:solidFill>
                  <a:schemeClr val="hlink"/>
                </a:solidFill>
              </a:rPr>
              <a:t>Atatürk Döneminde Çok Partili Hayata Geçilememesinin sebepleri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47106" name="Title 1"/>
          <p:cNvSpPr txBox="1">
            <a:spLocks/>
          </p:cNvSpPr>
          <p:nvPr/>
        </p:nvSpPr>
        <p:spPr bwMode="auto">
          <a:xfrm>
            <a:off x="369888" y="312738"/>
            <a:ext cx="11455400" cy="6321425"/>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400">
                <a:solidFill>
                  <a:schemeClr val="hlink"/>
                </a:solidFill>
                <a:latin typeface="Calibri" pitchFamily="34" charset="0"/>
                <a:cs typeface="Times New Roman" pitchFamily="18" charset="0"/>
              </a:rPr>
              <a:t>Kuruluş Sonrası Gelişmeler:</a:t>
            </a:r>
          </a:p>
          <a:p>
            <a:pPr marL="457200" indent="-457200" algn="just">
              <a:lnSpc>
                <a:spcPct val="90000"/>
              </a:lnSpc>
              <a:buFont typeface="Arial" charset="0"/>
              <a:buChar char="•"/>
            </a:pPr>
            <a:r>
              <a:rPr lang="tr-TR" sz="2400">
                <a:latin typeface="Calibri" pitchFamily="34" charset="0"/>
                <a:cs typeface="Times New Roman" pitchFamily="18" charset="0"/>
              </a:rPr>
              <a:t>Halk Fırkasının kurulmasından bir yıl sonra parti içindeki bir kısım muhalifler partiden istifa ederek 17 Kasım 1924’te </a:t>
            </a:r>
            <a:r>
              <a:rPr lang="tr-TR" sz="2400">
                <a:solidFill>
                  <a:srgbClr val="FF0000"/>
                </a:solidFill>
                <a:latin typeface="Calibri" pitchFamily="34" charset="0"/>
                <a:cs typeface="Times New Roman" pitchFamily="18" charset="0"/>
              </a:rPr>
              <a:t>Terakkiperver Cumhuriyet Fırkası’nı</a:t>
            </a:r>
            <a:r>
              <a:rPr lang="tr-TR" sz="2400">
                <a:latin typeface="Calibri" pitchFamily="34" charset="0"/>
                <a:cs typeface="Times New Roman" pitchFamily="18" charset="0"/>
              </a:rPr>
              <a:t> kurmuşlardır. </a:t>
            </a:r>
          </a:p>
          <a:p>
            <a:pPr marL="457200" indent="-457200" algn="just">
              <a:lnSpc>
                <a:spcPct val="90000"/>
              </a:lnSpc>
              <a:buFont typeface="Arial" charset="0"/>
              <a:buChar char="•"/>
            </a:pPr>
            <a:r>
              <a:rPr lang="tr-TR" sz="2400">
                <a:latin typeface="Calibri" pitchFamily="34" charset="0"/>
                <a:cs typeface="Times New Roman" pitchFamily="18" charset="0"/>
              </a:rPr>
              <a:t>Muhalefet fırkası resmen kurulmadan önce, isminde </a:t>
            </a:r>
            <a:r>
              <a:rPr lang="tr-TR" sz="2400">
                <a:solidFill>
                  <a:schemeClr val="hlink"/>
                </a:solidFill>
                <a:latin typeface="Calibri" pitchFamily="34" charset="0"/>
                <a:cs typeface="Times New Roman" pitchFamily="18" charset="0"/>
              </a:rPr>
              <a:t>«cumhuriyet»</a:t>
            </a:r>
            <a:r>
              <a:rPr lang="tr-TR" sz="2400">
                <a:latin typeface="Calibri" pitchFamily="34" charset="0"/>
                <a:cs typeface="Times New Roman" pitchFamily="18" charset="0"/>
              </a:rPr>
              <a:t> kelimesinin yer alacağı haberleri üzerine Halk Fırkası yöneticileri de bu ismi kullanma ihtiyacı görmüşler ve 10 Kasım 1924’ten itibaren partinin adı «</a:t>
            </a:r>
            <a:r>
              <a:rPr lang="tr-TR" sz="2400">
                <a:solidFill>
                  <a:srgbClr val="FF0000"/>
                </a:solidFill>
                <a:latin typeface="Calibri" pitchFamily="34" charset="0"/>
                <a:cs typeface="Times New Roman" pitchFamily="18" charset="0"/>
              </a:rPr>
              <a:t>Cumhuriyet Halk Fırkası</a:t>
            </a:r>
            <a:r>
              <a:rPr lang="tr-TR" sz="2400">
                <a:latin typeface="Calibri" pitchFamily="34" charset="0"/>
                <a:cs typeface="Times New Roman" pitchFamily="18" charset="0"/>
              </a:rPr>
              <a:t>» olarak değiştirilmiştir.</a:t>
            </a:r>
          </a:p>
          <a:p>
            <a:pPr marL="457200" indent="-457200" algn="just">
              <a:lnSpc>
                <a:spcPct val="90000"/>
              </a:lnSpc>
              <a:buFont typeface="Arial" charset="0"/>
              <a:buChar char="•"/>
            </a:pPr>
            <a:r>
              <a:rPr lang="tr-TR" sz="2400">
                <a:latin typeface="Calibri" pitchFamily="34" charset="0"/>
                <a:cs typeface="Times New Roman" pitchFamily="18" charset="0"/>
              </a:rPr>
              <a:t>Cumhuriyet Halk Fırkası </a:t>
            </a:r>
            <a:r>
              <a:rPr lang="tr-TR" sz="2400">
                <a:solidFill>
                  <a:srgbClr val="FF0000"/>
                </a:solidFill>
                <a:latin typeface="Calibri" pitchFamily="34" charset="0"/>
                <a:cs typeface="Times New Roman" pitchFamily="18" charset="0"/>
              </a:rPr>
              <a:t>ilk kurultayını 15-20 Ekim 1927</a:t>
            </a:r>
            <a:r>
              <a:rPr lang="tr-TR" sz="2400">
                <a:latin typeface="Calibri" pitchFamily="34" charset="0"/>
                <a:cs typeface="Times New Roman" pitchFamily="18" charset="0"/>
              </a:rPr>
              <a:t> tarihleri arasında gerçekleştirmiştir.</a:t>
            </a:r>
          </a:p>
          <a:p>
            <a:pPr marL="457200" indent="-457200" algn="just">
              <a:lnSpc>
                <a:spcPct val="90000"/>
              </a:lnSpc>
              <a:buFont typeface="Arial" charset="0"/>
              <a:buChar char="•"/>
            </a:pPr>
            <a:r>
              <a:rPr lang="tr-TR" sz="2400">
                <a:solidFill>
                  <a:schemeClr val="hlink"/>
                </a:solidFill>
              </a:rPr>
              <a:t>Ancak partinin kökeni Sivas Kongresi’nde oluşturulan</a:t>
            </a:r>
            <a:r>
              <a:rPr lang="tr-TR" sz="2400">
                <a:solidFill>
                  <a:schemeClr val="accent1"/>
                </a:solidFill>
              </a:rPr>
              <a:t> </a:t>
            </a:r>
            <a:r>
              <a:rPr lang="tr-TR" sz="2400">
                <a:solidFill>
                  <a:srgbClr val="FF0000"/>
                </a:solidFill>
              </a:rPr>
              <a:t>Anadolu ve Rumeli Müdafaa-i Hukuk Cemiyeti’</a:t>
            </a:r>
            <a:r>
              <a:rPr lang="tr-TR" sz="2400">
                <a:solidFill>
                  <a:schemeClr val="accent1"/>
                </a:solidFill>
              </a:rPr>
              <a:t>ne dayandığı için ve </a:t>
            </a:r>
            <a:r>
              <a:rPr lang="tr-TR" sz="2400">
                <a:solidFill>
                  <a:srgbClr val="FF0000"/>
                </a:solidFill>
              </a:rPr>
              <a:t>parti ilk kurultayı olarak Sivas Kongresi’ni kabul etmektedir.</a:t>
            </a:r>
          </a:p>
          <a:p>
            <a:pPr marL="457200" indent="-457200" algn="just">
              <a:lnSpc>
                <a:spcPct val="90000"/>
              </a:lnSpc>
              <a:buFont typeface="Arial" charset="0"/>
              <a:buChar char="•"/>
            </a:pPr>
            <a:r>
              <a:rPr lang="tr-TR" sz="2400"/>
              <a:t>1927’deki kurultayında partinin </a:t>
            </a:r>
            <a:r>
              <a:rPr lang="tr-TR" sz="2400">
                <a:solidFill>
                  <a:srgbClr val="FF0000"/>
                </a:solidFill>
              </a:rPr>
              <a:t>Cumhuriyetçi, Milliyetçi, Halkçı,</a:t>
            </a:r>
            <a:r>
              <a:rPr lang="tr-TR" sz="2400"/>
              <a:t> olduğu belirtilmiş ve </a:t>
            </a:r>
            <a:r>
              <a:rPr lang="tr-TR" sz="2400">
                <a:solidFill>
                  <a:srgbClr val="FF0000"/>
                </a:solidFill>
              </a:rPr>
              <a:t>laiklik</a:t>
            </a:r>
            <a:r>
              <a:rPr lang="tr-TR" sz="2400"/>
              <a:t> vurgusu yapılmıştır.</a:t>
            </a:r>
          </a:p>
          <a:p>
            <a:pPr marL="457200" indent="-457200" algn="just">
              <a:lnSpc>
                <a:spcPct val="90000"/>
              </a:lnSpc>
              <a:buFont typeface="Arial" charset="0"/>
              <a:buChar char="•"/>
            </a:pPr>
            <a:r>
              <a:rPr lang="tr-TR" sz="2400">
                <a:solidFill>
                  <a:schemeClr val="hlink"/>
                </a:solidFill>
              </a:rPr>
              <a:t>Kongre 1925’deki Şeyh Sait isyanı sonrasında toplandığı için cumhuriyetçilik ve laiklik ilkelerinin özellikle ön plana çıkarıldığı görülmektedir.</a:t>
            </a:r>
            <a:r>
              <a:rPr lang="tr-TR" sz="2400">
                <a:solidFill>
                  <a:schemeClr val="accent1"/>
                </a:solidFill>
              </a:rPr>
              <a:t> </a:t>
            </a:r>
          </a:p>
          <a:p>
            <a:pPr marL="457200" indent="-457200" algn="just">
              <a:lnSpc>
                <a:spcPct val="90000"/>
              </a:lnSpc>
              <a:buFont typeface="Arial" charset="0"/>
              <a:buChar char="•"/>
            </a:pPr>
            <a:r>
              <a:rPr lang="tr-TR" sz="2400"/>
              <a:t> 1927 kurultayının en önemli olaylarından biri de Mustafa Kemal Paşa’nın «</a:t>
            </a:r>
            <a:r>
              <a:rPr lang="tr-TR" sz="2400">
                <a:solidFill>
                  <a:srgbClr val="FF0000"/>
                </a:solidFill>
              </a:rPr>
              <a:t>Nutuk» adlı eserini altı gün boyunca toplamda 36,5 saatte okuması olmuştur</a:t>
            </a:r>
            <a:r>
              <a:rPr lang="tr-TR" sz="2400"/>
              <a:t>. </a:t>
            </a:r>
            <a:endParaRPr lang="tr-TR" sz="2800">
              <a:latin typeface="Calibri" pitchFamily="34" charset="0"/>
              <a:cs typeface="Times New Roman" pitchFamily="18" charset="0"/>
            </a:endParaRPr>
          </a:p>
          <a:p>
            <a:pPr marL="457200" indent="-457200" algn="just">
              <a:lnSpc>
                <a:spcPct val="90000"/>
              </a:lnSpc>
            </a:pPr>
            <a:endParaRPr lang="tr-TR" sz="2800">
              <a:latin typeface="Calibri" pitchFamily="34"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Content Placeholder 2"/>
          <p:cNvSpPr txBox="1">
            <a:spLocks/>
          </p:cNvSpPr>
          <p:nvPr/>
        </p:nvSpPr>
        <p:spPr bwMode="auto">
          <a:xfrm>
            <a:off x="358775" y="153988"/>
            <a:ext cx="11512550" cy="61499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a:latin typeface="Calibri" pitchFamily="34" charset="0"/>
              </a:rPr>
              <a:t>1930’da Cumhuriyet Halk Fırkası muhalif olarak kurulan </a:t>
            </a:r>
            <a:r>
              <a:rPr lang="tr-TR" sz="2400">
                <a:solidFill>
                  <a:srgbClr val="FF0000"/>
                </a:solidFill>
                <a:latin typeface="Calibri" pitchFamily="34" charset="0"/>
              </a:rPr>
              <a:t>Serbest Cumhuriyet Fırkası</a:t>
            </a:r>
            <a:r>
              <a:rPr lang="tr-TR" sz="2400">
                <a:latin typeface="Calibri" pitchFamily="34" charset="0"/>
              </a:rPr>
              <a:t> deneyimi yaşanmıştır.</a:t>
            </a:r>
          </a:p>
          <a:p>
            <a:pPr marL="228600" indent="-228600" algn="just">
              <a:lnSpc>
                <a:spcPct val="90000"/>
              </a:lnSpc>
              <a:spcBef>
                <a:spcPts val="1000"/>
              </a:spcBef>
              <a:buFont typeface="Arial" charset="0"/>
              <a:buChar char="•"/>
            </a:pPr>
            <a:r>
              <a:rPr lang="tr-TR" sz="2400">
                <a:latin typeface="Calibri" pitchFamily="34" charset="0"/>
              </a:rPr>
              <a:t>Ancak bu deneyimin de başarısızlıkla sonuçlanması, ülkedeki ekonomik bunalım ve rejim karşıtı </a:t>
            </a:r>
            <a:r>
              <a:rPr lang="tr-TR" sz="2400">
                <a:solidFill>
                  <a:srgbClr val="FF0000"/>
                </a:solidFill>
                <a:latin typeface="Calibri" pitchFamily="34" charset="0"/>
              </a:rPr>
              <a:t>Menemen Olayı’</a:t>
            </a:r>
            <a:r>
              <a:rPr lang="tr-TR" sz="2400">
                <a:latin typeface="Calibri" pitchFamily="34" charset="0"/>
              </a:rPr>
              <a:t>nın yaşanması sonrasında 1931’de Üçüncü Kongre toplanmıştır.</a:t>
            </a:r>
          </a:p>
          <a:p>
            <a:pPr marL="228600" indent="-228600" algn="just">
              <a:lnSpc>
                <a:spcPct val="90000"/>
              </a:lnSpc>
              <a:spcBef>
                <a:spcPts val="1000"/>
              </a:spcBef>
              <a:buFont typeface="Arial" charset="0"/>
              <a:buChar char="•"/>
            </a:pPr>
            <a:r>
              <a:rPr lang="tr-TR" sz="2400">
                <a:latin typeface="Calibri" pitchFamily="34" charset="0"/>
              </a:rPr>
              <a:t>Üçüncü Kongrede partinin ana niteliklerinin </a:t>
            </a:r>
            <a:r>
              <a:rPr lang="tr-TR" sz="2400">
                <a:solidFill>
                  <a:srgbClr val="FF0000"/>
                </a:solidFill>
                <a:latin typeface="Calibri" pitchFamily="34" charset="0"/>
              </a:rPr>
              <a:t>Cumhuriyetçilik, Milliyetçilik, Halkçılık, Laiklik, Devletçilik ve Devrimcilik </a:t>
            </a:r>
            <a:r>
              <a:rPr lang="tr-TR" sz="2400">
                <a:latin typeface="Calibri" pitchFamily="34" charset="0"/>
              </a:rPr>
              <a:t>olarak sıralandığı görülmüştür. (</a:t>
            </a:r>
            <a:r>
              <a:rPr lang="tr-TR" sz="2400">
                <a:solidFill>
                  <a:srgbClr val="0070C0"/>
                </a:solidFill>
                <a:latin typeface="Calibri" pitchFamily="34" charset="0"/>
              </a:rPr>
              <a:t>Menemen sonrasında başta cumhuriyet olmak üzere bütün devrimlerin korunması fikrinden hareketle </a:t>
            </a:r>
            <a:r>
              <a:rPr lang="tr-TR" sz="2400">
                <a:solidFill>
                  <a:srgbClr val="FF0000"/>
                </a:solidFill>
                <a:latin typeface="Calibri" pitchFamily="34" charset="0"/>
              </a:rPr>
              <a:t>devrimcilik</a:t>
            </a:r>
            <a:r>
              <a:rPr lang="tr-TR" sz="2400">
                <a:solidFill>
                  <a:srgbClr val="0070C0"/>
                </a:solidFill>
                <a:latin typeface="Calibri" pitchFamily="34" charset="0"/>
              </a:rPr>
              <a:t>, iktisadi krizin sonucu olarak da </a:t>
            </a:r>
            <a:r>
              <a:rPr lang="tr-TR" sz="2400">
                <a:solidFill>
                  <a:srgbClr val="FF0000"/>
                </a:solidFill>
                <a:latin typeface="Calibri" pitchFamily="34" charset="0"/>
              </a:rPr>
              <a:t>devletçilik</a:t>
            </a:r>
            <a:r>
              <a:rPr lang="tr-TR" sz="2400">
                <a:solidFill>
                  <a:srgbClr val="0070C0"/>
                </a:solidFill>
                <a:latin typeface="Calibri" pitchFamily="34" charset="0"/>
              </a:rPr>
              <a:t> ilkeleri benimsenmiştir</a:t>
            </a:r>
            <a:r>
              <a:rPr lang="tr-TR" sz="2400">
                <a:latin typeface="Calibri" pitchFamily="34" charset="0"/>
              </a:rPr>
              <a:t>.)</a:t>
            </a:r>
          </a:p>
          <a:p>
            <a:pPr marL="228600" indent="-228600" algn="just">
              <a:lnSpc>
                <a:spcPct val="90000"/>
              </a:lnSpc>
              <a:spcBef>
                <a:spcPts val="1000"/>
              </a:spcBef>
              <a:buFont typeface="Arial" charset="0"/>
              <a:buChar char="•"/>
            </a:pPr>
            <a:r>
              <a:rPr lang="tr-TR" sz="2400"/>
              <a:t>Böylece Atatürkçü Düşünce Sistemini oluşturan altı ilke partinin programında yer almıştır.</a:t>
            </a:r>
          </a:p>
          <a:p>
            <a:pPr marL="228600" indent="-228600" algn="just">
              <a:lnSpc>
                <a:spcPct val="90000"/>
              </a:lnSpc>
              <a:spcBef>
                <a:spcPts val="1000"/>
              </a:spcBef>
              <a:buFont typeface="Arial" charset="0"/>
              <a:buChar char="•"/>
            </a:pPr>
            <a:r>
              <a:rPr lang="tr-TR" sz="2400"/>
              <a:t>1935’deki Dördüncü Kongre’de altı ilke «Kemalizm» olarak tanımlanmıştır. Bu kongrenin belki de en önemli olayı </a:t>
            </a:r>
            <a:r>
              <a:rPr lang="tr-TR" sz="2400">
                <a:solidFill>
                  <a:srgbClr val="FF0000"/>
                </a:solidFill>
              </a:rPr>
              <a:t>«parti-devlet bütünleşmesinin» </a:t>
            </a:r>
            <a:r>
              <a:rPr lang="tr-TR" sz="2400"/>
              <a:t>sağlanması olmuştur.</a:t>
            </a:r>
          </a:p>
          <a:p>
            <a:pPr marL="228600" indent="-228600" algn="just">
              <a:lnSpc>
                <a:spcPct val="90000"/>
              </a:lnSpc>
              <a:spcBef>
                <a:spcPts val="1000"/>
              </a:spcBef>
              <a:buFont typeface="Arial" charset="0"/>
              <a:buChar char="•"/>
            </a:pPr>
            <a:r>
              <a:rPr lang="tr-TR" sz="2400"/>
              <a:t>Buna göre, partinin Genel Sekreteri İçişleri Bakanlığı görevine getirilirken, Partinin il başkanları da bulundukları illere vali olarak atanmışlardır.</a:t>
            </a:r>
            <a:endParaRPr lang="tr-TR" sz="2400">
              <a:latin typeface="Calibri" pitchFamily="34" charset="0"/>
            </a:endParaRPr>
          </a:p>
          <a:p>
            <a:pPr marL="228600" indent="-228600" algn="just">
              <a:lnSpc>
                <a:spcPct val="90000"/>
              </a:lnSpc>
              <a:spcBef>
                <a:spcPts val="1000"/>
              </a:spcBef>
              <a:buFont typeface="Arial" charset="0"/>
              <a:buChar char="•"/>
            </a:pPr>
            <a:endParaRPr lang="tr-TR" sz="2400">
              <a:latin typeface="Calibri"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50178" name="Title 1"/>
          <p:cNvSpPr txBox="1">
            <a:spLocks/>
          </p:cNvSpPr>
          <p:nvPr/>
        </p:nvSpPr>
        <p:spPr bwMode="auto">
          <a:xfrm>
            <a:off x="174625" y="161925"/>
            <a:ext cx="11817350" cy="6313488"/>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800">
                <a:solidFill>
                  <a:srgbClr val="D82331"/>
                </a:solidFill>
                <a:latin typeface="Calibri" pitchFamily="34" charset="0"/>
              </a:rPr>
              <a:t>TERAKKİPERVER CUMHURİYET FIRKASI: </a:t>
            </a:r>
            <a:r>
              <a:rPr lang="tr-TR" sz="2400">
                <a:latin typeface="Calibri" pitchFamily="34" charset="0"/>
              </a:rPr>
              <a:t>İstiklal Harbi’nin lider kadrosu arasında var olan birliktelik, savaşın başarıyla tamamlanmasının ardından kaybolmaya başlamıştır.</a:t>
            </a:r>
          </a:p>
          <a:p>
            <a:pPr marL="457200" indent="-457200" algn="just">
              <a:lnSpc>
                <a:spcPct val="90000"/>
              </a:lnSpc>
              <a:buFont typeface="Arial" charset="0"/>
              <a:buChar char="•"/>
            </a:pPr>
            <a:r>
              <a:rPr lang="tr-TR" sz="2400">
                <a:latin typeface="Calibri" pitchFamily="34" charset="0"/>
              </a:rPr>
              <a:t>Savaş boyunca öncelik bağımsızlığın elde edilmesi olduğu için siyasî fikir ayrılıkları arka plana itilmişti. Başta Meclisteki pek çok milletvekili olmak üzere lider kadro içindeki isimler savaş sonrasında Meşrutiyet idaresi ile ülkenin yönetileceği fikrine sahiptiler.  </a:t>
            </a:r>
          </a:p>
          <a:p>
            <a:pPr marL="457200" indent="-457200" algn="just">
              <a:lnSpc>
                <a:spcPct val="90000"/>
              </a:lnSpc>
              <a:buFont typeface="Arial" charset="0"/>
              <a:buChar char="•"/>
            </a:pPr>
            <a:r>
              <a:rPr lang="tr-TR" sz="2400">
                <a:latin typeface="Calibri" pitchFamily="34" charset="0"/>
              </a:rPr>
              <a:t>Lider kadro arasındaki </a:t>
            </a:r>
            <a:r>
              <a:rPr lang="tr-TR" sz="2400">
                <a:solidFill>
                  <a:srgbClr val="FF0000"/>
                </a:solidFill>
                <a:latin typeface="Calibri" pitchFamily="34" charset="0"/>
              </a:rPr>
              <a:t>görüş ayrılıkları ilk olarak Lozan’a gidecek heyetin belirlenmesi sürecinde su üstüne çıkmıştır</a:t>
            </a:r>
            <a:r>
              <a:rPr lang="tr-TR" sz="2400">
                <a:latin typeface="Calibri" pitchFamily="34" charset="0"/>
              </a:rPr>
              <a:t>. (İsmet Paşa-Rauf Orbay gerginliği.)</a:t>
            </a:r>
          </a:p>
          <a:p>
            <a:pPr marL="457200" indent="-457200" algn="just">
              <a:lnSpc>
                <a:spcPct val="90000"/>
              </a:lnSpc>
              <a:buFont typeface="Arial" charset="0"/>
              <a:buChar char="•"/>
            </a:pPr>
            <a:r>
              <a:rPr lang="tr-TR" sz="2400">
                <a:solidFill>
                  <a:srgbClr val="FF0000"/>
                </a:solidFill>
                <a:latin typeface="Calibri" pitchFamily="34" charset="0"/>
              </a:rPr>
              <a:t>Rauf Orbay, Ali Fuat Paşa ve Refet Bele gibi isimlerin inkılapçı yönleri Mustafa Kemal Paşa kadar güçlü değildir</a:t>
            </a:r>
            <a:r>
              <a:rPr lang="tr-TR" sz="2400">
                <a:latin typeface="Calibri" pitchFamily="34" charset="0"/>
              </a:rPr>
              <a:t>. Daha muhafazakar bir anlayışa sahiptirler. (Evrimci ve devrimci anlayış)</a:t>
            </a:r>
          </a:p>
          <a:p>
            <a:pPr marL="457200" indent="-457200" algn="just">
              <a:lnSpc>
                <a:spcPct val="90000"/>
              </a:lnSpc>
              <a:buFont typeface="Arial" charset="0"/>
              <a:buChar char="•"/>
            </a:pPr>
            <a:r>
              <a:rPr lang="tr-TR" sz="2400">
                <a:solidFill>
                  <a:srgbClr val="FF0000"/>
                </a:solidFill>
                <a:latin typeface="Calibri" pitchFamily="34" charset="0"/>
              </a:rPr>
              <a:t>Saltanatın kaldırılması sürecinde görüş ayrılıkları daha kristalize olmuştur</a:t>
            </a:r>
            <a:r>
              <a:rPr lang="tr-TR" sz="2400">
                <a:latin typeface="Calibri" pitchFamily="34" charset="0"/>
              </a:rPr>
              <a:t>. (Rauf Orbay, Refet Bele, Ali Fuat Paşa ve Mustafa Kemal Paşa görüşmesi) </a:t>
            </a:r>
          </a:p>
          <a:p>
            <a:pPr marL="457200" indent="-457200" algn="just">
              <a:lnSpc>
                <a:spcPct val="90000"/>
              </a:lnSpc>
              <a:buFont typeface="Arial" charset="0"/>
              <a:buChar char="•"/>
            </a:pPr>
            <a:r>
              <a:rPr lang="tr-TR" sz="2400">
                <a:latin typeface="Calibri" pitchFamily="34" charset="0"/>
              </a:rPr>
              <a:t>Mustafa Kemal’in Nutukt’a verdiği bilgiye göre Rauf Orbay görüşmeler sırasında: </a:t>
            </a:r>
            <a:r>
              <a:rPr lang="tr-TR" sz="2400">
                <a:solidFill>
                  <a:schemeClr val="hlink"/>
                </a:solidFill>
                <a:latin typeface="Calibri" pitchFamily="34" charset="0"/>
              </a:rPr>
              <a:t>«Saltanat ve Hilafet makamına vicdanen ve hissen bağlıyım… Padişaha sadakatle bağlılık borcumdur. Halifeliğe bağlılığım ise aldığım terbiye gereğidir. Bu makamı kaldırmak onun yerine başka şekilde bir makam aramak felaket ve hayal kırıklığına neden olur. Asla uygun olamaz.»</a:t>
            </a:r>
          </a:p>
          <a:p>
            <a:pPr marL="457200" indent="-457200" algn="just">
              <a:lnSpc>
                <a:spcPct val="90000"/>
              </a:lnSpc>
              <a:buFont typeface="Arial" charset="0"/>
              <a:buChar char="•"/>
            </a:pPr>
            <a:r>
              <a:rPr lang="tr-TR" sz="2400">
                <a:latin typeface="Calibri" pitchFamily="34" charset="0"/>
              </a:rPr>
              <a:t>Refet Bele de: </a:t>
            </a:r>
            <a:r>
              <a:rPr lang="tr-TR" sz="2400">
                <a:solidFill>
                  <a:schemeClr val="hlink"/>
                </a:solidFill>
                <a:latin typeface="Calibri" pitchFamily="34" charset="0"/>
              </a:rPr>
              <a:t>«Tamamen Rauf Bey’in düşünce ve değerlendirmelerine katılıyorum. Bizde padişahlık ve Halifelikten başka bir idare şekli söz konusu olamaz.»</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Content Placeholder 2"/>
          <p:cNvSpPr txBox="1">
            <a:spLocks/>
          </p:cNvSpPr>
          <p:nvPr/>
        </p:nvSpPr>
        <p:spPr bwMode="auto">
          <a:xfrm>
            <a:off x="358775" y="153988"/>
            <a:ext cx="11120438" cy="626586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endParaRPr lang="tr-TR" sz="2600">
              <a:latin typeface="Calibri" pitchFamily="34" charset="0"/>
            </a:endParaRPr>
          </a:p>
        </p:txBody>
      </p:sp>
      <p:pic>
        <p:nvPicPr>
          <p:cNvPr id="51202" name="Resim 1"/>
          <p:cNvPicPr>
            <a:picLocks noChangeAspect="1"/>
          </p:cNvPicPr>
          <p:nvPr/>
        </p:nvPicPr>
        <p:blipFill>
          <a:blip r:embed="rId3"/>
          <a:srcRect/>
          <a:stretch>
            <a:fillRect/>
          </a:stretch>
        </p:blipFill>
        <p:spPr bwMode="auto">
          <a:xfrm>
            <a:off x="3702050" y="3014663"/>
            <a:ext cx="2185988" cy="3089275"/>
          </a:xfrm>
          <a:prstGeom prst="rect">
            <a:avLst/>
          </a:prstGeom>
          <a:noFill/>
          <a:ln w="9525">
            <a:noFill/>
            <a:miter lim="800000"/>
            <a:headEnd/>
            <a:tailEnd/>
          </a:ln>
        </p:spPr>
      </p:pic>
      <p:pic>
        <p:nvPicPr>
          <p:cNvPr id="51203" name="Resim 2"/>
          <p:cNvPicPr>
            <a:picLocks noChangeAspect="1"/>
          </p:cNvPicPr>
          <p:nvPr/>
        </p:nvPicPr>
        <p:blipFill>
          <a:blip r:embed="rId4"/>
          <a:srcRect/>
          <a:stretch>
            <a:fillRect/>
          </a:stretch>
        </p:blipFill>
        <p:spPr bwMode="auto">
          <a:xfrm>
            <a:off x="6550025" y="66675"/>
            <a:ext cx="2092325" cy="2763838"/>
          </a:xfrm>
          <a:prstGeom prst="rect">
            <a:avLst/>
          </a:prstGeom>
          <a:noFill/>
          <a:ln w="9525">
            <a:noFill/>
            <a:miter lim="800000"/>
            <a:headEnd/>
            <a:tailEnd/>
          </a:ln>
        </p:spPr>
      </p:pic>
      <p:pic>
        <p:nvPicPr>
          <p:cNvPr id="51204" name="Resim 7"/>
          <p:cNvPicPr>
            <a:picLocks noChangeAspect="1"/>
          </p:cNvPicPr>
          <p:nvPr/>
        </p:nvPicPr>
        <p:blipFill>
          <a:blip r:embed="rId5"/>
          <a:srcRect/>
          <a:stretch>
            <a:fillRect/>
          </a:stretch>
        </p:blipFill>
        <p:spPr bwMode="auto">
          <a:xfrm>
            <a:off x="9224963" y="66675"/>
            <a:ext cx="2092325" cy="2763838"/>
          </a:xfrm>
          <a:prstGeom prst="rect">
            <a:avLst/>
          </a:prstGeom>
          <a:noFill/>
          <a:ln w="9525">
            <a:noFill/>
            <a:miter lim="800000"/>
            <a:headEnd/>
            <a:tailEnd/>
          </a:ln>
        </p:spPr>
      </p:pic>
      <p:pic>
        <p:nvPicPr>
          <p:cNvPr id="51205" name="Resim 8"/>
          <p:cNvPicPr>
            <a:picLocks noChangeAspect="1"/>
          </p:cNvPicPr>
          <p:nvPr/>
        </p:nvPicPr>
        <p:blipFill>
          <a:blip r:embed="rId6"/>
          <a:srcRect/>
          <a:stretch>
            <a:fillRect/>
          </a:stretch>
        </p:blipFill>
        <p:spPr bwMode="auto">
          <a:xfrm>
            <a:off x="9240838" y="3014663"/>
            <a:ext cx="2093912" cy="3089275"/>
          </a:xfrm>
          <a:prstGeom prst="rect">
            <a:avLst/>
          </a:prstGeom>
          <a:noFill/>
          <a:ln w="9525">
            <a:noFill/>
            <a:miter lim="800000"/>
            <a:headEnd/>
            <a:tailEnd/>
          </a:ln>
        </p:spPr>
      </p:pic>
      <p:pic>
        <p:nvPicPr>
          <p:cNvPr id="51206" name="Resim 10"/>
          <p:cNvPicPr>
            <a:picLocks noChangeAspect="1"/>
          </p:cNvPicPr>
          <p:nvPr/>
        </p:nvPicPr>
        <p:blipFill>
          <a:blip r:embed="rId7"/>
          <a:srcRect/>
          <a:stretch>
            <a:fillRect/>
          </a:stretch>
        </p:blipFill>
        <p:spPr bwMode="auto">
          <a:xfrm>
            <a:off x="6534150" y="3014663"/>
            <a:ext cx="2092325" cy="3089275"/>
          </a:xfrm>
          <a:prstGeom prst="rect">
            <a:avLst/>
          </a:prstGeom>
          <a:noFill/>
          <a:ln w="9525">
            <a:noFill/>
            <a:miter lim="800000"/>
            <a:headEnd/>
            <a:tailEnd/>
          </a:ln>
        </p:spPr>
      </p:pic>
      <p:pic>
        <p:nvPicPr>
          <p:cNvPr id="51207" name="Resim 11"/>
          <p:cNvPicPr>
            <a:picLocks noChangeAspect="1"/>
          </p:cNvPicPr>
          <p:nvPr/>
        </p:nvPicPr>
        <p:blipFill>
          <a:blip r:embed="rId8"/>
          <a:srcRect/>
          <a:stretch>
            <a:fillRect/>
          </a:stretch>
        </p:blipFill>
        <p:spPr bwMode="auto">
          <a:xfrm>
            <a:off x="3744913" y="66675"/>
            <a:ext cx="2092325" cy="2763838"/>
          </a:xfrm>
          <a:prstGeom prst="rect">
            <a:avLst/>
          </a:prstGeom>
          <a:noFill/>
          <a:ln w="9525">
            <a:noFill/>
            <a:miter lim="800000"/>
            <a:headEnd/>
            <a:tailEnd/>
          </a:ln>
        </p:spPr>
      </p:pic>
      <p:pic>
        <p:nvPicPr>
          <p:cNvPr id="51208" name="Resim 12"/>
          <p:cNvPicPr>
            <a:picLocks noChangeAspect="1"/>
          </p:cNvPicPr>
          <p:nvPr/>
        </p:nvPicPr>
        <p:blipFill>
          <a:blip r:embed="rId9"/>
          <a:srcRect/>
          <a:stretch>
            <a:fillRect/>
          </a:stretch>
        </p:blipFill>
        <p:spPr bwMode="auto">
          <a:xfrm>
            <a:off x="871538" y="3014663"/>
            <a:ext cx="2185987" cy="3098800"/>
          </a:xfrm>
          <a:prstGeom prst="rect">
            <a:avLst/>
          </a:prstGeom>
          <a:noFill/>
          <a:ln w="9525">
            <a:noFill/>
            <a:miter lim="800000"/>
            <a:headEnd/>
            <a:tailEnd/>
          </a:ln>
        </p:spPr>
      </p:pic>
      <p:pic>
        <p:nvPicPr>
          <p:cNvPr id="51209" name="Resim 13"/>
          <p:cNvPicPr>
            <a:picLocks noChangeAspect="1"/>
          </p:cNvPicPr>
          <p:nvPr/>
        </p:nvPicPr>
        <p:blipFill>
          <a:blip r:embed="rId10"/>
          <a:srcRect/>
          <a:stretch>
            <a:fillRect/>
          </a:stretch>
        </p:blipFill>
        <p:spPr bwMode="auto">
          <a:xfrm>
            <a:off x="881063" y="55563"/>
            <a:ext cx="2195512" cy="2763837"/>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53250" name="Title 1"/>
          <p:cNvSpPr txBox="1">
            <a:spLocks/>
          </p:cNvSpPr>
          <p:nvPr/>
        </p:nvSpPr>
        <p:spPr bwMode="auto">
          <a:xfrm>
            <a:off x="276225" y="301625"/>
            <a:ext cx="11539538" cy="6013450"/>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400">
                <a:solidFill>
                  <a:schemeClr val="hlink"/>
                </a:solidFill>
                <a:latin typeface="Calibri" pitchFamily="34" charset="0"/>
                <a:cs typeface="Times New Roman" pitchFamily="18" charset="0"/>
              </a:rPr>
              <a:t>Fırkanın Kuruluşu: </a:t>
            </a:r>
            <a:r>
              <a:rPr lang="tr-TR" sz="2400">
                <a:latin typeface="Calibri" pitchFamily="34" charset="0"/>
                <a:cs typeface="Times New Roman" pitchFamily="18" charset="0"/>
              </a:rPr>
              <a:t>Lider kadro arasındaki asıl kopuş Cumhuriyet’in ilanı ile yaşanmıştır. Cumhuriyet 29 Ekim 1923’te ilan edildiği sırada Kazım Karabekir, Rauf Orbay, Ali Fuat ve Refet Paşalar Ankara’da bulunmaktaydı. </a:t>
            </a:r>
          </a:p>
          <a:p>
            <a:pPr marL="457200" indent="-457200" algn="just">
              <a:lnSpc>
                <a:spcPct val="90000"/>
              </a:lnSpc>
              <a:buFont typeface="Arial" charset="0"/>
              <a:buChar char="•"/>
            </a:pPr>
            <a:r>
              <a:rPr lang="tr-TR" sz="2400">
                <a:solidFill>
                  <a:schemeClr val="hlink"/>
                </a:solidFill>
                <a:latin typeface="Calibri" pitchFamily="34" charset="0"/>
                <a:cs typeface="Times New Roman" pitchFamily="18" charset="0"/>
              </a:rPr>
              <a:t>Kazım Karabekir ve Rauf Orbay İstanbul basına verdikleri beyanatlarda cumhuriyetin ilanının aceleye getirildiği ve kendilerine danışılmadığı eleştirisinde bulunmuşlardır.</a:t>
            </a:r>
            <a:r>
              <a:rPr lang="tr-TR" sz="2400">
                <a:solidFill>
                  <a:schemeClr val="accent1"/>
                </a:solidFill>
                <a:latin typeface="Calibri" pitchFamily="34" charset="0"/>
                <a:cs typeface="Times New Roman" pitchFamily="18" charset="0"/>
              </a:rPr>
              <a:t>  </a:t>
            </a:r>
            <a:r>
              <a:rPr lang="tr-TR" sz="2400">
                <a:solidFill>
                  <a:srgbClr val="FF0000"/>
                </a:solidFill>
                <a:latin typeface="Calibri" pitchFamily="34" charset="0"/>
                <a:cs typeface="Times New Roman" pitchFamily="18" charset="0"/>
              </a:rPr>
              <a:t>Onlara göre bu bir oldu bittidir.</a:t>
            </a:r>
          </a:p>
          <a:p>
            <a:pPr marL="457200" indent="-457200" algn="just">
              <a:lnSpc>
                <a:spcPct val="90000"/>
              </a:lnSpc>
              <a:buFont typeface="Arial" charset="0"/>
              <a:buChar char="•"/>
            </a:pPr>
            <a:r>
              <a:rPr lang="tr-TR" sz="2400"/>
              <a:t>Rauf Orbay, cumhuriyetin ilanı üzerine sarf ettiği sözlerle ilgili olarak Ankara’ya davet edilmiş ve 22 Kasım’da Halk Fırkası grubunda </a:t>
            </a:r>
            <a:r>
              <a:rPr lang="tr-TR" sz="2400">
                <a:solidFill>
                  <a:schemeClr val="hlink"/>
                </a:solidFill>
              </a:rPr>
              <a:t>Yunus Nadi, Recep Peker ve Kılıç Ali</a:t>
            </a:r>
            <a:r>
              <a:rPr lang="tr-TR" sz="2400">
                <a:solidFill>
                  <a:schemeClr val="accent1"/>
                </a:solidFill>
              </a:rPr>
              <a:t> </a:t>
            </a:r>
            <a:r>
              <a:rPr lang="tr-TR" sz="2400"/>
              <a:t>gibi önde gelen isimler tarafından </a:t>
            </a:r>
            <a:r>
              <a:rPr lang="tr-TR" sz="2400">
                <a:solidFill>
                  <a:srgbClr val="FF0000"/>
                </a:solidFill>
              </a:rPr>
              <a:t>cumhuriyete bağlılık beyanı için sıkıştırılmıştır. </a:t>
            </a:r>
          </a:p>
          <a:p>
            <a:pPr marL="457200" indent="-457200" algn="just">
              <a:lnSpc>
                <a:spcPct val="90000"/>
              </a:lnSpc>
              <a:buFont typeface="Arial" charset="0"/>
              <a:buChar char="•"/>
            </a:pPr>
            <a:r>
              <a:rPr lang="tr-TR" sz="2400"/>
              <a:t>Muhalif isimlerle Halk Fırkası arasındaki </a:t>
            </a:r>
            <a:r>
              <a:rPr lang="tr-TR" sz="2400">
                <a:solidFill>
                  <a:schemeClr val="hlink"/>
                </a:solidFill>
              </a:rPr>
              <a:t>görüş ayrılığı </a:t>
            </a:r>
            <a:r>
              <a:rPr lang="tr-TR" sz="2400">
                <a:solidFill>
                  <a:srgbClr val="D82331"/>
                </a:solidFill>
              </a:rPr>
              <a:t>1924 Anayasası’nın</a:t>
            </a:r>
            <a:r>
              <a:rPr lang="tr-TR" sz="2400">
                <a:solidFill>
                  <a:schemeClr val="hlink"/>
                </a:solidFill>
              </a:rPr>
              <a:t> kabulü sırasındaki Meclis tartışmalarında bir kez daha görülmüştür. Güçler birliği ve ayrılığı konularında tartışmalar mevcuttur.</a:t>
            </a:r>
            <a:r>
              <a:rPr lang="tr-TR" sz="2400"/>
              <a:t> </a:t>
            </a:r>
            <a:r>
              <a:rPr lang="tr-TR" sz="2400">
                <a:solidFill>
                  <a:srgbClr val="FF0000"/>
                </a:solidFill>
              </a:rPr>
              <a:t>Ancak Cumhurbaşkanına meclisi feshetme yetkisini veren 25’inci maddenin muhaliflerin karşı çıkması neticesinde reddedilmesi (Rauf Orbay ve arkadaşlarının) muhalefetin gücünü görmek açısından önemlidir.</a:t>
            </a:r>
            <a:r>
              <a:rPr lang="tr-TR" sz="2400"/>
              <a:t> </a:t>
            </a:r>
          </a:p>
          <a:p>
            <a:pPr marL="457200" indent="-457200" algn="just">
              <a:lnSpc>
                <a:spcPct val="90000"/>
              </a:lnSpc>
              <a:buFont typeface="Arial" charset="0"/>
              <a:buChar char="•"/>
            </a:pPr>
            <a:r>
              <a:rPr lang="tr-TR" sz="2400"/>
              <a:t>1924 yılı yaz aylarına gelindiğinde basında Halk Fırkası içinden bazı önemli isimlerin bir muhalefet partisi kuracağına yönelik yazılar sıklaşmıştır.</a:t>
            </a:r>
            <a:endParaRPr lang="tr-TR" sz="2400">
              <a:latin typeface="Calibri" pitchFamily="34"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Content Placeholder 2"/>
          <p:cNvSpPr txBox="1">
            <a:spLocks/>
          </p:cNvSpPr>
          <p:nvPr/>
        </p:nvSpPr>
        <p:spPr bwMode="auto">
          <a:xfrm>
            <a:off x="382588" y="366713"/>
            <a:ext cx="11134725" cy="5365750"/>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Rauf Orbay, Kazım Karabekir ve Ali Fuat Paşalar yeni bir parti kurulması yönündeki ilk toplantıyı Eylül 1924’te İzmir’de, sonrasında ise İstanbul’da gerçekleştirmişlerdir.</a:t>
            </a:r>
          </a:p>
          <a:p>
            <a:pPr marL="228600" indent="-228600" algn="just">
              <a:lnSpc>
                <a:spcPct val="90000"/>
              </a:lnSpc>
              <a:spcBef>
                <a:spcPts val="1000"/>
              </a:spcBef>
              <a:buFont typeface="Arial" charset="0"/>
              <a:buChar char="•"/>
            </a:pPr>
            <a:r>
              <a:rPr lang="tr-TR" sz="2800">
                <a:latin typeface="Calibri" pitchFamily="34" charset="0"/>
              </a:rPr>
              <a:t>İstanbul basınında </a:t>
            </a:r>
            <a:r>
              <a:rPr lang="tr-TR" sz="2800">
                <a:solidFill>
                  <a:srgbClr val="FF0000"/>
                </a:solidFill>
                <a:latin typeface="Calibri" pitchFamily="34" charset="0"/>
              </a:rPr>
              <a:t>Tanin </a:t>
            </a:r>
            <a:r>
              <a:rPr lang="tr-TR" sz="2800">
                <a:solidFill>
                  <a:schemeClr val="hlink"/>
                </a:solidFill>
                <a:latin typeface="Calibri" pitchFamily="34" charset="0"/>
              </a:rPr>
              <a:t>(Hüseyin Cahit Yalçın),</a:t>
            </a:r>
            <a:r>
              <a:rPr lang="tr-TR" sz="2800">
                <a:solidFill>
                  <a:srgbClr val="FF0000"/>
                </a:solidFill>
                <a:latin typeface="Calibri" pitchFamily="34" charset="0"/>
              </a:rPr>
              <a:t> Vatan </a:t>
            </a:r>
            <a:r>
              <a:rPr lang="tr-TR" sz="2800">
                <a:solidFill>
                  <a:schemeClr val="hlink"/>
                </a:solidFill>
                <a:latin typeface="Calibri" pitchFamily="34" charset="0"/>
              </a:rPr>
              <a:t>(Ahmet Emin Yalman),</a:t>
            </a:r>
            <a:r>
              <a:rPr lang="tr-TR" sz="2800">
                <a:solidFill>
                  <a:srgbClr val="FF0000"/>
                </a:solidFill>
                <a:latin typeface="Calibri" pitchFamily="34" charset="0"/>
              </a:rPr>
              <a:t> Tevhid-i Efkar </a:t>
            </a:r>
            <a:r>
              <a:rPr lang="tr-TR" sz="2800">
                <a:solidFill>
                  <a:schemeClr val="hlink"/>
                </a:solidFill>
                <a:latin typeface="Calibri" pitchFamily="34" charset="0"/>
              </a:rPr>
              <a:t>(Velit Ebüzziya)</a:t>
            </a:r>
            <a:r>
              <a:rPr lang="tr-TR" sz="2800">
                <a:latin typeface="Calibri" pitchFamily="34" charset="0"/>
              </a:rPr>
              <a:t> gibi gazeteler </a:t>
            </a:r>
            <a:r>
              <a:rPr lang="tr-TR" sz="2800">
                <a:solidFill>
                  <a:srgbClr val="FF0000"/>
                </a:solidFill>
                <a:latin typeface="Calibri" pitchFamily="34" charset="0"/>
              </a:rPr>
              <a:t>yeni bir muhalefet partisinin kuruluşunu destekleyen ve yazılara </a:t>
            </a:r>
            <a:r>
              <a:rPr lang="tr-TR" sz="2800">
                <a:latin typeface="Calibri" pitchFamily="34" charset="0"/>
              </a:rPr>
              <a:t>yer vermekteydi. </a:t>
            </a:r>
            <a:r>
              <a:rPr lang="tr-TR" sz="2800">
                <a:solidFill>
                  <a:schemeClr val="hlink"/>
                </a:solidFill>
                <a:latin typeface="Calibri" pitchFamily="34" charset="0"/>
              </a:rPr>
              <a:t>Mustafa Kemal’in Cumhurbaşkanı sıfatına rağmen Halk Fırkası ile olan ilişkisi eleştirilmekte ve partiler üstü olmaya davet edilmekteydi.</a:t>
            </a:r>
          </a:p>
          <a:p>
            <a:pPr marL="228600" indent="-228600" algn="just">
              <a:lnSpc>
                <a:spcPct val="90000"/>
              </a:lnSpc>
              <a:spcBef>
                <a:spcPts val="1000"/>
              </a:spcBef>
              <a:buFont typeface="Arial" charset="0"/>
              <a:buChar char="•"/>
            </a:pPr>
            <a:r>
              <a:rPr lang="tr-TR" sz="2800">
                <a:latin typeface="Calibri" pitchFamily="34" charset="0"/>
              </a:rPr>
              <a:t>Muhaliflerin Halk Fırkası’ndan istifa ederek yeni bir muhalefet partisi kurma yolundaki </a:t>
            </a:r>
            <a:r>
              <a:rPr lang="tr-TR" sz="2800">
                <a:solidFill>
                  <a:srgbClr val="0070C0"/>
                </a:solidFill>
                <a:latin typeface="Calibri" pitchFamily="34" charset="0"/>
              </a:rPr>
              <a:t>son gelişme muhaliflerin 20 Ekim 1924’te hükümete verdikleri gensoru ile gerçekleşmiştir.</a:t>
            </a:r>
          </a:p>
          <a:p>
            <a:pPr marL="228600" indent="-228600" algn="just">
              <a:lnSpc>
                <a:spcPct val="90000"/>
              </a:lnSpc>
              <a:spcBef>
                <a:spcPts val="1000"/>
              </a:spcBef>
              <a:buFont typeface="Arial" charset="0"/>
              <a:buChar char="•"/>
            </a:pPr>
            <a:endParaRPr lang="tr-TR" sz="2800">
              <a:latin typeface="Calibri" pitchFamily="34" charset="0"/>
            </a:endParaRPr>
          </a:p>
          <a:p>
            <a:pPr marL="228600" indent="-228600" algn="just">
              <a:lnSpc>
                <a:spcPct val="90000"/>
              </a:lnSpc>
              <a:spcBef>
                <a:spcPts val="1000"/>
              </a:spcBef>
              <a:buFont typeface="Arial" charset="0"/>
              <a:buChar char="•"/>
            </a:pPr>
            <a:endParaRPr lang="tr-TR" sz="2800">
              <a:latin typeface="Calibri"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Content Placeholder 2"/>
          <p:cNvSpPr txBox="1">
            <a:spLocks/>
          </p:cNvSpPr>
          <p:nvPr/>
        </p:nvSpPr>
        <p:spPr bwMode="auto">
          <a:xfrm>
            <a:off x="798513" y="463550"/>
            <a:ext cx="9685337" cy="6005513"/>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Menteşe (Muğla) milletvekili Hoca Esat Efendi’nin Yunanistan’dan gelen mübadillerin iskanı konusunda ne tür  tedbirler alındığı şeklindeki soru önergesini 5 Kasım 1924’te Mübadele ve İmar İskan Bakanlığına verilen soru önergesi izlemiştir. </a:t>
            </a:r>
          </a:p>
          <a:p>
            <a:pPr marL="228600" indent="-228600" algn="just">
              <a:lnSpc>
                <a:spcPct val="90000"/>
              </a:lnSpc>
              <a:spcBef>
                <a:spcPts val="1000"/>
              </a:spcBef>
              <a:buFont typeface="Arial" charset="0"/>
              <a:buChar char="•"/>
            </a:pPr>
            <a:r>
              <a:rPr lang="tr-TR" sz="2800">
                <a:solidFill>
                  <a:srgbClr val="FF0000"/>
                </a:solidFill>
                <a:latin typeface="Calibri" pitchFamily="34" charset="0"/>
              </a:rPr>
              <a:t>Başbakan İsmet Paşa, akıllıca bir hamle yaparak bunu gensoruya çevirmiş (tüm hükümetin hesap vermesini istemiş) ve bu sayede dolaylı olarak kimlerin muhalefet saflarında yer aldığını belirlemeye çalışmıştır.</a:t>
            </a:r>
          </a:p>
          <a:p>
            <a:pPr marL="228600" indent="-228600" algn="just">
              <a:lnSpc>
                <a:spcPct val="90000"/>
              </a:lnSpc>
              <a:spcBef>
                <a:spcPts val="1000"/>
              </a:spcBef>
              <a:buFont typeface="Arial" charset="0"/>
              <a:buChar char="•"/>
            </a:pPr>
            <a:r>
              <a:rPr lang="tr-TR" sz="2800">
                <a:solidFill>
                  <a:srgbClr val="0070C0"/>
                </a:solidFill>
                <a:latin typeface="Calibri" pitchFamily="34" charset="0"/>
              </a:rPr>
              <a:t>Yapılan oylamada hükümet 19 red oyuna karşı 148 güvenoyu almıştır. Red oyu verenlerin büyük kısmının muhaliflerden oluştuğu dikkati çekmiştir. Bu 19 kişiden 10’u başta Rauf Orbay olmak üzere Halk Fırkasından istifa etmişlerdir.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extLst>
          </p:cNvPr>
          <p:cNvSpPr txBox="1">
            <a:spLocks/>
          </p:cNvSpPr>
          <p:nvPr/>
        </p:nvSpPr>
        <p:spPr>
          <a:xfrm>
            <a:off x="358775" y="153988"/>
            <a:ext cx="11641138" cy="6005512"/>
          </a:xfrm>
          <a:prstGeom prst="rect">
            <a:avLst/>
          </a:prstGeom>
        </p:spPr>
        <p:txBody>
          <a:bodyPr/>
          <a:lstStyle/>
          <a:p>
            <a:pPr marL="228600" indent="-228600" algn="just">
              <a:lnSpc>
                <a:spcPct val="90000"/>
              </a:lnSpc>
              <a:spcBef>
                <a:spcPts val="1000"/>
              </a:spcBef>
              <a:buFont typeface="Arial" charset="0"/>
              <a:buChar char="•"/>
            </a:pPr>
            <a:r>
              <a:rPr lang="tr-TR" sz="2800">
                <a:latin typeface="Calibri" pitchFamily="34" charset="0"/>
              </a:rPr>
              <a:t>Muhalif oy kullanan isimler şunlardır:</a:t>
            </a:r>
          </a:p>
          <a:p>
            <a:pPr marL="228600" indent="-228600" algn="just">
              <a:lnSpc>
                <a:spcPct val="90000"/>
              </a:lnSpc>
              <a:spcBef>
                <a:spcPts val="1000"/>
              </a:spcBef>
              <a:buFont typeface="Arial" charset="0"/>
              <a:buNone/>
            </a:pPr>
            <a:r>
              <a:rPr lang="tr-TR" sz="2800">
                <a:latin typeface="Calibri" pitchFamily="34" charset="0"/>
              </a:rPr>
              <a:t>	Adnan Adıvar		Raif Dinç</a:t>
            </a:r>
          </a:p>
          <a:p>
            <a:pPr marL="228600" indent="-228600" algn="just">
              <a:lnSpc>
                <a:spcPct val="90000"/>
              </a:lnSpc>
              <a:spcBef>
                <a:spcPts val="1000"/>
              </a:spcBef>
              <a:buFont typeface="Arial" charset="0"/>
              <a:buNone/>
            </a:pPr>
            <a:r>
              <a:rPr lang="tr-TR" sz="2800">
                <a:latin typeface="Calibri" pitchFamily="34" charset="0"/>
              </a:rPr>
              <a:t>	Refet Bele			Halet Sağıroğlu</a:t>
            </a:r>
          </a:p>
          <a:p>
            <a:pPr marL="228600" indent="-228600" algn="just">
              <a:lnSpc>
                <a:spcPct val="90000"/>
              </a:lnSpc>
              <a:spcBef>
                <a:spcPts val="1000"/>
              </a:spcBef>
              <a:buFont typeface="Arial" charset="0"/>
              <a:buNone/>
            </a:pPr>
            <a:r>
              <a:rPr lang="tr-TR" sz="2800">
                <a:latin typeface="Calibri" pitchFamily="34" charset="0"/>
              </a:rPr>
              <a:t>	İsmail Canpolat		Ziyaettin Gözübüyük</a:t>
            </a:r>
          </a:p>
          <a:p>
            <a:pPr marL="228600" indent="-228600" algn="just">
              <a:lnSpc>
                <a:spcPct val="90000"/>
              </a:lnSpc>
              <a:spcBef>
                <a:spcPts val="1000"/>
              </a:spcBef>
              <a:buFont typeface="Arial" charset="0"/>
              <a:buNone/>
            </a:pPr>
            <a:r>
              <a:rPr lang="tr-TR" sz="2800">
                <a:latin typeface="Calibri" pitchFamily="34" charset="0"/>
              </a:rPr>
              <a:t>	Bakir Sami Kunduh	Halis Turgut</a:t>
            </a:r>
          </a:p>
          <a:p>
            <a:pPr marL="228600" indent="-228600" algn="just">
              <a:lnSpc>
                <a:spcPct val="90000"/>
              </a:lnSpc>
              <a:spcBef>
                <a:spcPts val="1000"/>
              </a:spcBef>
              <a:buFont typeface="Arial" charset="0"/>
              <a:buNone/>
            </a:pPr>
            <a:r>
              <a:rPr lang="tr-TR" sz="2800">
                <a:latin typeface="Calibri" pitchFamily="34" charset="0"/>
              </a:rPr>
              <a:t>	Feridun Fikri		Sabit Sağıroğlu</a:t>
            </a:r>
          </a:p>
          <a:p>
            <a:pPr marL="228600" indent="-228600" algn="just">
              <a:lnSpc>
                <a:spcPct val="90000"/>
              </a:lnSpc>
              <a:spcBef>
                <a:spcPts val="1000"/>
              </a:spcBef>
              <a:buFont typeface="Arial" charset="0"/>
              <a:buNone/>
            </a:pPr>
            <a:r>
              <a:rPr lang="tr-TR" sz="2800">
                <a:latin typeface="Calibri" pitchFamily="34" charset="0"/>
              </a:rPr>
              <a:t>	Faik Günday		İhsan Bey</a:t>
            </a:r>
          </a:p>
          <a:p>
            <a:pPr marL="228600" indent="-228600" algn="just">
              <a:lnSpc>
                <a:spcPct val="90000"/>
              </a:lnSpc>
              <a:spcBef>
                <a:spcPts val="1000"/>
              </a:spcBef>
              <a:buFont typeface="Arial" charset="0"/>
              <a:buNone/>
            </a:pPr>
            <a:r>
              <a:rPr lang="tr-TR" sz="2800">
                <a:latin typeface="Calibri" pitchFamily="34" charset="0"/>
              </a:rPr>
              <a:t>	Alb. Arif (Ayıcı)		Rauf Orbay</a:t>
            </a:r>
          </a:p>
          <a:p>
            <a:pPr marL="228600" indent="-228600" algn="just">
              <a:lnSpc>
                <a:spcPct val="90000"/>
              </a:lnSpc>
              <a:spcBef>
                <a:spcPts val="1000"/>
              </a:spcBef>
              <a:buFont typeface="Arial" charset="0"/>
              <a:buNone/>
            </a:pPr>
            <a:r>
              <a:rPr lang="tr-TR" sz="2800">
                <a:latin typeface="Calibri" pitchFamily="34" charset="0"/>
              </a:rPr>
              <a:t>	Rüştü Dadaş</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2"/>
          <p:cNvSpPr txBox="1">
            <a:spLocks/>
          </p:cNvSpPr>
          <p:nvPr/>
        </p:nvSpPr>
        <p:spPr bwMode="auto">
          <a:xfrm>
            <a:off x="358775" y="153988"/>
            <a:ext cx="11641138" cy="616426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a:latin typeface="Calibri" pitchFamily="34" charset="0"/>
              </a:rPr>
              <a:t>Bu gelişmeler yaşandığı sırada </a:t>
            </a:r>
            <a:r>
              <a:rPr lang="tr-TR" sz="2400">
                <a:solidFill>
                  <a:srgbClr val="FF0000"/>
                </a:solidFill>
                <a:latin typeface="Calibri" pitchFamily="34" charset="0"/>
              </a:rPr>
              <a:t>26 Ekim’de Birinci Ordu Komutanı Kazım Karabekir ve 30 Ekim 1924’te İkinci Ordu Komutanı Ali Fuat Paşa görevlerinden istifa ederek milletvekilliği görevini (siyaseti) tercih etmişlerdir</a:t>
            </a:r>
            <a:r>
              <a:rPr lang="tr-TR" sz="2400">
                <a:latin typeface="Calibri" pitchFamily="34" charset="0"/>
              </a:rPr>
              <a:t>.</a:t>
            </a:r>
          </a:p>
          <a:p>
            <a:pPr marL="228600" indent="-228600" algn="just">
              <a:lnSpc>
                <a:spcPct val="90000"/>
              </a:lnSpc>
              <a:spcBef>
                <a:spcPts val="1000"/>
              </a:spcBef>
              <a:buFont typeface="Arial" charset="0"/>
              <a:buChar char="•"/>
            </a:pPr>
            <a:r>
              <a:rPr lang="tr-TR" sz="2400">
                <a:solidFill>
                  <a:schemeClr val="hlink"/>
                </a:solidFill>
                <a:latin typeface="Calibri" pitchFamily="34" charset="0"/>
              </a:rPr>
              <a:t>(Musul harekatının gündemde olduğu ve Hakkari’de İngiliz kışkırtması ile devam eden Nasturi İsyanı’nın sürdüğü bir sırada iki ordu komutanının istifası Musul Meselesi’nin Türkiye aleyhine çözümlenmesinde büyük rol oynamıştır.)</a:t>
            </a:r>
          </a:p>
          <a:p>
            <a:pPr marL="228600" indent="-228600" algn="just">
              <a:lnSpc>
                <a:spcPct val="90000"/>
              </a:lnSpc>
              <a:spcBef>
                <a:spcPts val="1000"/>
              </a:spcBef>
              <a:buFont typeface="Arial" charset="0"/>
              <a:buChar char="•"/>
            </a:pPr>
            <a:r>
              <a:rPr lang="tr-TR" sz="2400">
                <a:solidFill>
                  <a:schemeClr val="hlink"/>
                </a:solidFill>
                <a:latin typeface="Calibri" pitchFamily="34" charset="0"/>
              </a:rPr>
              <a:t>Mustafa Kemal Paşa «Nutuk» adlı eserinde bu olaydan </a:t>
            </a:r>
            <a:r>
              <a:rPr lang="tr-TR" sz="2400">
                <a:solidFill>
                  <a:srgbClr val="D82331"/>
                </a:solidFill>
                <a:latin typeface="Calibri" pitchFamily="34" charset="0"/>
              </a:rPr>
              <a:t>«Paşalar Komplosu»</a:t>
            </a:r>
            <a:r>
              <a:rPr lang="tr-TR" sz="2400">
                <a:solidFill>
                  <a:schemeClr val="hlink"/>
                </a:solidFill>
                <a:latin typeface="Calibri" pitchFamily="34" charset="0"/>
              </a:rPr>
              <a:t> olarak söz etmiştir.</a:t>
            </a:r>
            <a:r>
              <a:rPr lang="tr-TR" sz="2400">
                <a:solidFill>
                  <a:schemeClr val="accent1"/>
                </a:solidFill>
                <a:latin typeface="Calibri" pitchFamily="34" charset="0"/>
              </a:rPr>
              <a:t> </a:t>
            </a:r>
            <a:r>
              <a:rPr lang="tr-TR" sz="2400">
                <a:latin typeface="Calibri" pitchFamily="34" charset="0"/>
              </a:rPr>
              <a:t>Ordu içinde bulunan diğer üst düzey komutanların da muhalif olup olmadıklarını tespit için akıllıca bir hamle ile </a:t>
            </a:r>
            <a:r>
              <a:rPr lang="tr-TR" sz="2400">
                <a:solidFill>
                  <a:schemeClr val="hlink"/>
                </a:solidFill>
                <a:latin typeface="Calibri" pitchFamily="34" charset="0"/>
              </a:rPr>
              <a:t>askerlik ve milletvekilliği görevlerinin birbirinden ayrılmasına yönelik bir kanun çıkarılmıştır</a:t>
            </a:r>
            <a:r>
              <a:rPr lang="tr-TR" sz="2400">
                <a:solidFill>
                  <a:schemeClr val="accent1"/>
                </a:solidFill>
                <a:latin typeface="Calibri" pitchFamily="34" charset="0"/>
              </a:rPr>
              <a:t>.</a:t>
            </a:r>
            <a:r>
              <a:rPr lang="tr-TR" sz="2400">
                <a:latin typeface="Calibri" pitchFamily="34" charset="0"/>
              </a:rPr>
              <a:t> </a:t>
            </a:r>
          </a:p>
          <a:p>
            <a:pPr marL="228600" indent="-228600" algn="just">
              <a:lnSpc>
                <a:spcPct val="90000"/>
              </a:lnSpc>
              <a:spcBef>
                <a:spcPts val="1000"/>
              </a:spcBef>
              <a:buFont typeface="Arial" charset="0"/>
              <a:buChar char="•"/>
            </a:pPr>
            <a:r>
              <a:rPr lang="tr-TR" sz="2400">
                <a:solidFill>
                  <a:schemeClr val="hlink"/>
                </a:solidFill>
                <a:latin typeface="Calibri" pitchFamily="34" charset="0"/>
              </a:rPr>
              <a:t>Fevzi Çakmak, Fahrettin Altay, İzettin Çalışlar, Ali Hikmet, Cevat Çobanlı, Şükrü Naili Paşalar askerlik görevini tercih ederek milletvekilliğinden istifa etmişler ve siyasetle ilişkilerini kesip Mustafa Kemal’e muhalif saflarda yer almayacaklarını ifade etmişlerdir.</a:t>
            </a:r>
          </a:p>
          <a:p>
            <a:pPr marL="228600" indent="-228600" algn="just">
              <a:lnSpc>
                <a:spcPct val="90000"/>
              </a:lnSpc>
              <a:spcBef>
                <a:spcPts val="1000"/>
              </a:spcBef>
              <a:buFont typeface="Arial" charset="0"/>
              <a:buChar char="•"/>
            </a:pPr>
            <a:r>
              <a:rPr lang="tr-TR" sz="2400">
                <a:solidFill>
                  <a:srgbClr val="FF0000"/>
                </a:solidFill>
                <a:latin typeface="Calibri" pitchFamily="34" charset="0"/>
              </a:rPr>
              <a:t> Cafer Tayyar ve Ali İhsan Paşalar ise askerlik mesleğinden istifa ederek siyaseti tercih etmişler  ve mecliste Kazım Karabekir ve Ali Fuat Paşalara katılmıştır.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Content Placeholder 2"/>
          <p:cNvSpPr txBox="1">
            <a:spLocks/>
          </p:cNvSpPr>
          <p:nvPr/>
        </p:nvSpPr>
        <p:spPr bwMode="auto">
          <a:xfrm>
            <a:off x="358775" y="153988"/>
            <a:ext cx="11641138" cy="60055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Bu olay ve hükümete verilen gensoru olayları muhalefetin açığa çıkıp kesinleşmesi açısından son derece önemlidir.</a:t>
            </a:r>
          </a:p>
          <a:p>
            <a:pPr marL="228600" indent="-228600" algn="just">
              <a:lnSpc>
                <a:spcPct val="90000"/>
              </a:lnSpc>
              <a:spcBef>
                <a:spcPts val="1000"/>
              </a:spcBef>
              <a:buFont typeface="Arial" charset="0"/>
              <a:buChar char="•"/>
            </a:pPr>
            <a:r>
              <a:rPr lang="tr-TR" sz="2800">
                <a:latin typeface="Calibri" pitchFamily="34" charset="0"/>
              </a:rPr>
              <a:t>Partinin kuruluşu için resmi başvuru </a:t>
            </a:r>
            <a:r>
              <a:rPr lang="tr-TR" sz="2800" b="1">
                <a:solidFill>
                  <a:srgbClr val="D82331"/>
                </a:solidFill>
                <a:latin typeface="Calibri" pitchFamily="34" charset="0"/>
              </a:rPr>
              <a:t>17 Kasım 1924</a:t>
            </a:r>
            <a:r>
              <a:rPr lang="tr-TR" sz="2800">
                <a:latin typeface="Calibri" pitchFamily="34" charset="0"/>
              </a:rPr>
              <a:t> tarihinde Dahiliye Vekaletine yapılmıştır. Partiye Terakkiperver Cumhuriyet Fırkası adı verilmiştir. </a:t>
            </a:r>
            <a:r>
              <a:rPr lang="tr-TR" sz="2800">
                <a:solidFill>
                  <a:srgbClr val="FF0000"/>
                </a:solidFill>
                <a:latin typeface="Calibri" pitchFamily="34" charset="0"/>
              </a:rPr>
              <a:t>(Bunun önceden haber alınması üzerine 10 Kasım 1924’te Halk Fırkası isim değişikliğine giderek Cumhuriyet Halk Fırkası adını almıştır.)</a:t>
            </a:r>
          </a:p>
          <a:p>
            <a:pPr marL="228600" indent="-228600" algn="just">
              <a:lnSpc>
                <a:spcPct val="90000"/>
              </a:lnSpc>
              <a:spcBef>
                <a:spcPts val="1000"/>
              </a:spcBef>
              <a:buFont typeface="Arial" charset="0"/>
              <a:buChar char="•"/>
            </a:pPr>
            <a:r>
              <a:rPr lang="tr-TR" sz="2800">
                <a:latin typeface="Calibri" pitchFamily="34" charset="0"/>
              </a:rPr>
              <a:t>Partinin 27 Kasım’da yaptığı ilk toplantısında </a:t>
            </a:r>
            <a:r>
              <a:rPr lang="tr-TR" sz="2800">
                <a:solidFill>
                  <a:srgbClr val="FF0000"/>
                </a:solidFill>
                <a:latin typeface="Calibri" pitchFamily="34" charset="0"/>
              </a:rPr>
              <a:t>Kazım Karabekir Paşa Başkanlığa </a:t>
            </a:r>
            <a:r>
              <a:rPr lang="tr-TR" sz="2800">
                <a:latin typeface="Calibri" pitchFamily="34" charset="0"/>
              </a:rPr>
              <a:t>seçilmiştir. </a:t>
            </a:r>
            <a:r>
              <a:rPr lang="tr-TR" sz="2800">
                <a:solidFill>
                  <a:srgbClr val="FF0000"/>
                </a:solidFill>
                <a:latin typeface="Calibri" pitchFamily="34" charset="0"/>
              </a:rPr>
              <a:t>İkinci başkanlığa Rauf Orbay ve Adnan Adıvar; genel sekreterlik görevine de Ali Fuat Paşa seçilmiştir</a:t>
            </a:r>
            <a:r>
              <a:rPr lang="tr-TR" sz="2800">
                <a:latin typeface="Calibri" pitchFamily="34" charset="0"/>
              </a:rPr>
              <a:t>. Yönetim </a:t>
            </a:r>
            <a:r>
              <a:rPr lang="tr-TR" sz="2800">
                <a:solidFill>
                  <a:schemeClr val="hlink"/>
                </a:solidFill>
                <a:latin typeface="Calibri" pitchFamily="34" charset="0"/>
              </a:rPr>
              <a:t>kurulunda İsmail Canpolat, Halis Turgut, Rüştü Dadaş, Refet Bele, Cafer Tayyar, Bekir Sami Kunduh</a:t>
            </a:r>
            <a:r>
              <a:rPr lang="tr-TR" sz="2800">
                <a:latin typeface="Calibri" pitchFamily="34" charset="0"/>
              </a:rPr>
              <a:t> gibi isimler yer almıştır.</a:t>
            </a:r>
          </a:p>
          <a:p>
            <a:pPr marL="228600" indent="-228600" algn="just">
              <a:lnSpc>
                <a:spcPct val="90000"/>
              </a:lnSpc>
              <a:spcBef>
                <a:spcPts val="1000"/>
              </a:spcBef>
              <a:buFont typeface="Arial" charset="0"/>
              <a:buChar char="•"/>
            </a:pPr>
            <a:r>
              <a:rPr lang="tr-TR" sz="2800">
                <a:latin typeface="Calibri" pitchFamily="34" charset="0"/>
              </a:rPr>
              <a:t>Partinin merkezi Ankara değil </a:t>
            </a:r>
            <a:r>
              <a:rPr lang="tr-TR" sz="2800">
                <a:solidFill>
                  <a:srgbClr val="FF0000"/>
                </a:solidFill>
                <a:latin typeface="Calibri" pitchFamily="34" charset="0"/>
              </a:rPr>
              <a:t>İstanbul’dur.</a:t>
            </a:r>
            <a:r>
              <a:rPr lang="tr-TR" sz="2800">
                <a:latin typeface="Calibri" pitchFamily="34" charset="0"/>
              </a:rPr>
              <a:t> Taşrada ilk şubesi </a:t>
            </a:r>
            <a:r>
              <a:rPr lang="tr-TR" sz="2800">
                <a:solidFill>
                  <a:schemeClr val="hlink"/>
                </a:solidFill>
                <a:latin typeface="Calibri" pitchFamily="34" charset="0"/>
              </a:rPr>
              <a:t>Urfa’da</a:t>
            </a:r>
            <a:r>
              <a:rPr lang="tr-TR" sz="2800">
                <a:latin typeface="Calibri" pitchFamily="34" charset="0"/>
              </a:rPr>
              <a:t> açılmıştır. Bir yıl içinde </a:t>
            </a:r>
            <a:r>
              <a:rPr lang="tr-TR" sz="2800">
                <a:solidFill>
                  <a:schemeClr val="hlink"/>
                </a:solidFill>
                <a:latin typeface="Calibri" pitchFamily="34" charset="0"/>
              </a:rPr>
              <a:t>Eskişehir, Trabzon, Samsun, Sivas’ta</a:t>
            </a:r>
            <a:r>
              <a:rPr lang="tr-TR" sz="2800">
                <a:solidFill>
                  <a:srgbClr val="4472C4"/>
                </a:solidFill>
                <a:latin typeface="Calibri" pitchFamily="34" charset="0"/>
              </a:rPr>
              <a:t> </a:t>
            </a:r>
            <a:r>
              <a:rPr lang="tr-TR" sz="2800">
                <a:latin typeface="Calibri" pitchFamily="34" charset="0"/>
              </a:rPr>
              <a:t>teşkilatlanmıştır.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Content Placeholder 2"/>
          <p:cNvSpPr txBox="1">
            <a:spLocks/>
          </p:cNvSpPr>
          <p:nvPr/>
        </p:nvSpPr>
        <p:spPr bwMode="auto">
          <a:xfrm>
            <a:off x="331788" y="792163"/>
            <a:ext cx="11860212" cy="5462587"/>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a:latin typeface="Calibri" pitchFamily="34" charset="0"/>
              </a:rPr>
              <a:t>Mustafa Kemal Atatürk, </a:t>
            </a:r>
            <a:r>
              <a:rPr lang="tr-TR" sz="2400" b="1">
                <a:latin typeface="Calibri" pitchFamily="34" charset="0"/>
              </a:rPr>
              <a:t>Nutuk 1919-1927</a:t>
            </a:r>
            <a:r>
              <a:rPr lang="tr-TR" sz="2400">
                <a:latin typeface="Calibri" pitchFamily="34" charset="0"/>
              </a:rPr>
              <a:t>, Atatürk Araştırma Merkezi Yayınları, Ankara, 1999.</a:t>
            </a:r>
          </a:p>
          <a:p>
            <a:pPr marL="228600" indent="-228600" algn="just">
              <a:lnSpc>
                <a:spcPct val="90000"/>
              </a:lnSpc>
              <a:spcBef>
                <a:spcPts val="1000"/>
              </a:spcBef>
              <a:buFont typeface="Arial" charset="0"/>
              <a:buChar char="•"/>
            </a:pPr>
            <a:r>
              <a:rPr lang="tr-TR" sz="2400" b="1"/>
              <a:t>İnkılap Dersleri</a:t>
            </a:r>
            <a:r>
              <a:rPr lang="tr-TR" sz="2400"/>
              <a:t>, (2018) Ed. Süleyman İnan, Cengiz Akseki, Kafka Kitap Kafe Yayınları, Denizli. </a:t>
            </a:r>
          </a:p>
          <a:p>
            <a:pPr marL="228600" indent="-228600" algn="just">
              <a:lnSpc>
                <a:spcPct val="90000"/>
              </a:lnSpc>
              <a:spcBef>
                <a:spcPts val="1000"/>
              </a:spcBef>
              <a:buFont typeface="Arial" charset="0"/>
              <a:buChar char="•"/>
            </a:pPr>
            <a:r>
              <a:rPr lang="tr-TR" sz="2400" b="1">
                <a:latin typeface="Calibri" pitchFamily="34" charset="0"/>
              </a:rPr>
              <a:t>Atatürk’ün Söylev ve Demeçleri, 1-3</a:t>
            </a:r>
            <a:r>
              <a:rPr lang="tr-TR" sz="2400">
                <a:latin typeface="Calibri" pitchFamily="34" charset="0"/>
              </a:rPr>
              <a:t>, Atatürk Kültür, Dil ve Tarih Yüksek Kurumu, Atatürk Araştırma Merkezi, Ankara, 2006</a:t>
            </a:r>
          </a:p>
          <a:p>
            <a:pPr marL="228600" indent="-228600" algn="just">
              <a:lnSpc>
                <a:spcPct val="90000"/>
              </a:lnSpc>
              <a:spcBef>
                <a:spcPts val="1000"/>
              </a:spcBef>
              <a:buFont typeface="Arial" charset="0"/>
              <a:buChar char="•"/>
            </a:pPr>
            <a:r>
              <a:rPr lang="tr-TR" sz="2400" b="1">
                <a:latin typeface="Calibri" pitchFamily="34" charset="0"/>
              </a:rPr>
              <a:t>Atatürk’ün Tamim Telgraf ve Beyannameleri IV</a:t>
            </a:r>
            <a:r>
              <a:rPr lang="tr-TR" sz="2400">
                <a:latin typeface="Calibri" pitchFamily="34" charset="0"/>
              </a:rPr>
              <a:t>, Atatürk Kültür, Dil ve Tarih Yüksek Kurumu, Atatürk Araştırma Merkezi, Ankara, 2006. </a:t>
            </a:r>
          </a:p>
          <a:p>
            <a:pPr marL="228600" indent="-228600" algn="just">
              <a:lnSpc>
                <a:spcPct val="90000"/>
              </a:lnSpc>
              <a:spcBef>
                <a:spcPts val="1000"/>
              </a:spcBef>
              <a:buFont typeface="Arial" charset="0"/>
              <a:buChar char="•"/>
            </a:pPr>
            <a:r>
              <a:rPr lang="tr-TR" sz="2400">
                <a:latin typeface="Calibri" pitchFamily="34" charset="0"/>
              </a:rPr>
              <a:t>Taha Parla, </a:t>
            </a:r>
            <a:r>
              <a:rPr lang="tr-TR" sz="2400" b="1">
                <a:latin typeface="Calibri" pitchFamily="34" charset="0"/>
              </a:rPr>
              <a:t>Türkiye’de Siyasal Kültürün Resmi Kaynakları, C. 3, Kemalist Tek Parti İdeolojisi ve CHP’nin Altı Oku</a:t>
            </a:r>
            <a:r>
              <a:rPr lang="tr-TR" sz="2400">
                <a:latin typeface="Calibri" pitchFamily="34" charset="0"/>
              </a:rPr>
              <a:t>, İletişim Yayınları, İstanbul, 1992.</a:t>
            </a:r>
          </a:p>
          <a:p>
            <a:pPr marL="228600" indent="-228600" algn="just">
              <a:lnSpc>
                <a:spcPct val="90000"/>
              </a:lnSpc>
              <a:spcBef>
                <a:spcPts val="1000"/>
              </a:spcBef>
              <a:buFont typeface="Arial" charset="0"/>
              <a:buChar char="•"/>
            </a:pPr>
            <a:r>
              <a:rPr lang="tr-TR" sz="2400">
                <a:latin typeface="Calibri" pitchFamily="34" charset="0"/>
              </a:rPr>
              <a:t>Hikmet Bila, </a:t>
            </a:r>
            <a:r>
              <a:rPr lang="tr-TR" sz="2400" b="1">
                <a:latin typeface="Calibri" pitchFamily="34" charset="0"/>
              </a:rPr>
              <a:t>CHP 1919-2009</a:t>
            </a:r>
            <a:r>
              <a:rPr lang="tr-TR" sz="2400">
                <a:latin typeface="Calibri" pitchFamily="34" charset="0"/>
              </a:rPr>
              <a:t>, 1. Baskı, Doğan Kitap, 2008.</a:t>
            </a:r>
          </a:p>
          <a:p>
            <a:pPr marL="228600" indent="-228600" algn="just">
              <a:lnSpc>
                <a:spcPct val="90000"/>
              </a:lnSpc>
              <a:spcBef>
                <a:spcPts val="1000"/>
              </a:spcBef>
              <a:buFont typeface="Arial" charset="0"/>
              <a:buChar char="•"/>
            </a:pPr>
            <a:r>
              <a:rPr lang="tr-TR" sz="2400">
                <a:latin typeface="Calibri" pitchFamily="34" charset="0"/>
              </a:rPr>
              <a:t>İhsan Güneş, «Müdafaa-i Hukuk Cemiyetinden Halk Fırkasına Geçiş», </a:t>
            </a:r>
            <a:r>
              <a:rPr lang="tr-TR" sz="2400" b="1">
                <a:latin typeface="Calibri" pitchFamily="34" charset="0"/>
              </a:rPr>
              <a:t>Atatürk Araştırma Merkezi Dergisi</a:t>
            </a:r>
            <a:r>
              <a:rPr lang="tr-TR" sz="2400">
                <a:latin typeface="Calibri" pitchFamily="34" charset="0"/>
              </a:rPr>
              <a:t>, C. 19, S. 56, Ankara, 2003.</a:t>
            </a:r>
          </a:p>
          <a:p>
            <a:pPr marL="228600" indent="-228600" algn="just">
              <a:lnSpc>
                <a:spcPct val="90000"/>
              </a:lnSpc>
              <a:spcBef>
                <a:spcPts val="1000"/>
              </a:spcBef>
              <a:buFont typeface="Arial" charset="0"/>
              <a:buChar char="•"/>
            </a:pPr>
            <a:endParaRPr lang="tr-TR" sz="2400">
              <a:latin typeface="Calibri" pitchFamily="34" charset="0"/>
            </a:endParaRPr>
          </a:p>
        </p:txBody>
      </p:sp>
      <p:sp>
        <p:nvSpPr>
          <p:cNvPr id="37890" name="Title 1"/>
          <p:cNvSpPr txBox="1">
            <a:spLocks/>
          </p:cNvSpPr>
          <p:nvPr/>
        </p:nvSpPr>
        <p:spPr bwMode="auto">
          <a:xfrm>
            <a:off x="254000" y="195263"/>
            <a:ext cx="8664575" cy="879475"/>
          </a:xfrm>
          <a:prstGeom prst="rect">
            <a:avLst/>
          </a:prstGeom>
          <a:noFill/>
          <a:ln w="9525">
            <a:noFill/>
            <a:miter lim="800000"/>
            <a:headEnd/>
            <a:tailEnd/>
          </a:ln>
        </p:spPr>
        <p:txBody>
          <a:bodyPr/>
          <a:lstStyle/>
          <a:p>
            <a:pPr>
              <a:lnSpc>
                <a:spcPct val="90000"/>
              </a:lnSpc>
            </a:pPr>
            <a:r>
              <a:rPr lang="tr-TR" sz="4000" b="1">
                <a:solidFill>
                  <a:srgbClr val="D82331"/>
                </a:solidFill>
                <a:latin typeface="Calibri Light" pitchFamily="34" charset="0"/>
              </a:rPr>
              <a:t>Ders Kaynakları</a:t>
            </a:r>
            <a:endParaRPr lang="en-US" sz="4000" b="1">
              <a:solidFill>
                <a:srgbClr val="D82331"/>
              </a:solidFill>
              <a:latin typeface="Calibri Light"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Content Placeholder 2"/>
          <p:cNvSpPr txBox="1">
            <a:spLocks/>
          </p:cNvSpPr>
          <p:nvPr/>
        </p:nvSpPr>
        <p:spPr bwMode="auto">
          <a:xfrm>
            <a:off x="358775" y="153988"/>
            <a:ext cx="11512550" cy="61499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endParaRPr lang="tr-TR" sz="2800">
              <a:latin typeface="Calibri" pitchFamily="34" charset="0"/>
            </a:endParaRPr>
          </a:p>
        </p:txBody>
      </p:sp>
      <p:pic>
        <p:nvPicPr>
          <p:cNvPr id="59394" name="Resim 1"/>
          <p:cNvPicPr>
            <a:picLocks noChangeAspect="1"/>
          </p:cNvPicPr>
          <p:nvPr/>
        </p:nvPicPr>
        <p:blipFill>
          <a:blip r:embed="rId3"/>
          <a:srcRect/>
          <a:stretch>
            <a:fillRect/>
          </a:stretch>
        </p:blipFill>
        <p:spPr bwMode="auto">
          <a:xfrm>
            <a:off x="1004888" y="153988"/>
            <a:ext cx="9599612" cy="61055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61442" name="Title 1"/>
          <p:cNvSpPr txBox="1">
            <a:spLocks/>
          </p:cNvSpPr>
          <p:nvPr/>
        </p:nvSpPr>
        <p:spPr bwMode="auto">
          <a:xfrm>
            <a:off x="571500" y="288925"/>
            <a:ext cx="9917113" cy="5883275"/>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800">
                <a:solidFill>
                  <a:schemeClr val="hlink"/>
                </a:solidFill>
                <a:latin typeface="Calibri" pitchFamily="34" charset="0"/>
                <a:cs typeface="Times New Roman" pitchFamily="18" charset="0"/>
              </a:rPr>
              <a:t>Fırkanın Tüzük ve Programı:</a:t>
            </a:r>
          </a:p>
          <a:p>
            <a:pPr marL="457200" indent="-457200" algn="just">
              <a:lnSpc>
                <a:spcPct val="90000"/>
              </a:lnSpc>
              <a:buFont typeface="Arial" charset="0"/>
              <a:buChar char="•"/>
            </a:pPr>
            <a:r>
              <a:rPr lang="tr-TR" sz="2800">
                <a:latin typeface="Calibri" pitchFamily="34" charset="0"/>
                <a:cs typeface="Times New Roman" pitchFamily="18" charset="0"/>
              </a:rPr>
              <a:t>Partinin tüzüğü ve programı dikkate alındığında </a:t>
            </a:r>
            <a:r>
              <a:rPr lang="tr-TR" sz="2800">
                <a:solidFill>
                  <a:srgbClr val="FF0000"/>
                </a:solidFill>
                <a:latin typeface="Calibri" pitchFamily="34" charset="0"/>
                <a:cs typeface="Times New Roman" pitchFamily="18" charset="0"/>
              </a:rPr>
              <a:t>muhafazakar bir çizgide olduğu</a:t>
            </a:r>
            <a:r>
              <a:rPr lang="tr-TR" sz="2800">
                <a:latin typeface="Calibri" pitchFamily="34" charset="0"/>
                <a:cs typeface="Times New Roman" pitchFamily="18" charset="0"/>
              </a:rPr>
              <a:t>, </a:t>
            </a:r>
            <a:r>
              <a:rPr lang="tr-TR" sz="2800">
                <a:solidFill>
                  <a:schemeClr val="hlink"/>
                </a:solidFill>
                <a:latin typeface="Calibri" pitchFamily="34" charset="0"/>
                <a:cs typeface="Times New Roman" pitchFamily="18" charset="0"/>
              </a:rPr>
              <a:t>devrimci modeli değil</a:t>
            </a:r>
            <a:r>
              <a:rPr lang="tr-TR" sz="2800">
                <a:latin typeface="Calibri" pitchFamily="34" charset="0"/>
                <a:cs typeface="Times New Roman" pitchFamily="18" charset="0"/>
              </a:rPr>
              <a:t> </a:t>
            </a:r>
            <a:r>
              <a:rPr lang="tr-TR" sz="2800">
                <a:solidFill>
                  <a:srgbClr val="FF0000"/>
                </a:solidFill>
                <a:latin typeface="Calibri" pitchFamily="34" charset="0"/>
                <a:cs typeface="Times New Roman" pitchFamily="18" charset="0"/>
              </a:rPr>
              <a:t>sosyal değişim/evrim modelini benimsediği </a:t>
            </a:r>
            <a:r>
              <a:rPr lang="tr-TR" sz="2800">
                <a:latin typeface="Calibri" pitchFamily="34" charset="0"/>
                <a:cs typeface="Times New Roman" pitchFamily="18" charset="0"/>
              </a:rPr>
              <a:t>dikkati çekmektedir. </a:t>
            </a:r>
          </a:p>
          <a:p>
            <a:pPr marL="457200" indent="-457200" algn="just">
              <a:lnSpc>
                <a:spcPct val="90000"/>
              </a:lnSpc>
              <a:buFont typeface="Arial" charset="0"/>
              <a:buChar char="•"/>
            </a:pPr>
            <a:r>
              <a:rPr lang="tr-TR" sz="2800">
                <a:latin typeface="Calibri" pitchFamily="34" charset="0"/>
                <a:cs typeface="Times New Roman" pitchFamily="18" charset="0"/>
              </a:rPr>
              <a:t>Partinin İngiliz liberalizminin etkisi altında olduğu açıktır. </a:t>
            </a:r>
            <a:r>
              <a:rPr lang="tr-TR" sz="2800">
                <a:solidFill>
                  <a:schemeClr val="hlink"/>
                </a:solidFill>
                <a:latin typeface="Calibri" pitchFamily="34" charset="0"/>
                <a:cs typeface="Times New Roman" pitchFamily="18" charset="0"/>
              </a:rPr>
              <a:t>«Hürriyet perverlik ve halkın hakimiyeti partinin esas mesleğidir.»</a:t>
            </a:r>
          </a:p>
          <a:p>
            <a:pPr marL="457200" indent="-457200" algn="just">
              <a:lnSpc>
                <a:spcPct val="90000"/>
              </a:lnSpc>
              <a:buFont typeface="Arial" charset="0"/>
              <a:buChar char="•"/>
            </a:pPr>
            <a:r>
              <a:rPr lang="tr-TR" sz="2800">
                <a:latin typeface="Calibri" pitchFamily="34" charset="0"/>
                <a:cs typeface="Times New Roman" pitchFamily="18" charset="0"/>
              </a:rPr>
              <a:t>Parti programında yer alan «</a:t>
            </a:r>
            <a:r>
              <a:rPr lang="tr-TR" sz="2800">
                <a:solidFill>
                  <a:srgbClr val="FF0000"/>
                </a:solidFill>
                <a:latin typeface="Calibri" pitchFamily="34" charset="0"/>
                <a:cs typeface="Times New Roman" pitchFamily="18" charset="0"/>
              </a:rPr>
              <a:t>Fırka her türlü dini düşünceye saygılıdır</a:t>
            </a:r>
            <a:r>
              <a:rPr lang="tr-TR" sz="2800">
                <a:latin typeface="Calibri" pitchFamily="34" charset="0"/>
                <a:cs typeface="Times New Roman" pitchFamily="18" charset="0"/>
              </a:rPr>
              <a:t>» ifadesi özellikle </a:t>
            </a:r>
            <a:r>
              <a:rPr lang="tr-TR" sz="2800">
                <a:solidFill>
                  <a:schemeClr val="hlink"/>
                </a:solidFill>
                <a:latin typeface="Calibri" pitchFamily="34" charset="0"/>
                <a:cs typeface="Times New Roman" pitchFamily="18" charset="0"/>
              </a:rPr>
              <a:t>aşırı muhafazakar ve rejim ve devrimlerin karşıtı olan kesimleri ilerleyen aşamada kışkırtmıştır.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63490" name="Title 1"/>
          <p:cNvSpPr txBox="1">
            <a:spLocks/>
          </p:cNvSpPr>
          <p:nvPr/>
        </p:nvSpPr>
        <p:spPr bwMode="auto">
          <a:xfrm>
            <a:off x="681038" y="536575"/>
            <a:ext cx="10101262" cy="6321425"/>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400">
                <a:solidFill>
                  <a:schemeClr val="hlink"/>
                </a:solidFill>
                <a:latin typeface="Calibri" pitchFamily="34" charset="0"/>
                <a:cs typeface="Times New Roman" pitchFamily="18" charset="0"/>
              </a:rPr>
              <a:t>Kuruluş Sonrası Gelişmeler:</a:t>
            </a:r>
          </a:p>
          <a:p>
            <a:pPr marL="457200" indent="-457200" algn="just">
              <a:lnSpc>
                <a:spcPct val="90000"/>
              </a:lnSpc>
              <a:buFont typeface="Arial" charset="0"/>
              <a:buChar char="•"/>
            </a:pPr>
            <a:r>
              <a:rPr lang="tr-TR" sz="2400">
                <a:latin typeface="Calibri" pitchFamily="34" charset="0"/>
                <a:cs typeface="Times New Roman" pitchFamily="18" charset="0"/>
              </a:rPr>
              <a:t>TpCF’nin kurulmasından sonra Mustafa Kemal Paşa, meclisteki ayrılıkların derinleşmesini (özellikle Musul meselesinin gündemde olduğu bir sırada) önlemek ve İsmet Paşa-Rauf Orbay gerginliğinin alevlenmesine engel olmak için</a:t>
            </a:r>
            <a:r>
              <a:rPr lang="tr-TR" sz="2400">
                <a:solidFill>
                  <a:srgbClr val="4472C4"/>
                </a:solidFill>
                <a:latin typeface="Calibri" pitchFamily="34" charset="0"/>
                <a:cs typeface="Times New Roman" pitchFamily="18" charset="0"/>
              </a:rPr>
              <a:t> </a:t>
            </a:r>
            <a:r>
              <a:rPr lang="tr-TR" sz="2400">
                <a:solidFill>
                  <a:srgbClr val="FF0000"/>
                </a:solidFill>
                <a:latin typeface="Calibri" pitchFamily="34" charset="0"/>
                <a:cs typeface="Times New Roman" pitchFamily="18" charset="0"/>
              </a:rPr>
              <a:t>Başbakanlık görevine Ali Fethi Bey’i getirmiştir</a:t>
            </a:r>
            <a:r>
              <a:rPr lang="tr-TR" sz="2400">
                <a:latin typeface="Calibri" pitchFamily="34" charset="0"/>
                <a:cs typeface="Times New Roman" pitchFamily="18" charset="0"/>
              </a:rPr>
              <a:t> (22 Aralık 1924). </a:t>
            </a:r>
          </a:p>
          <a:p>
            <a:pPr marL="457200" indent="-457200" algn="just">
              <a:lnSpc>
                <a:spcPct val="90000"/>
              </a:lnSpc>
              <a:buFont typeface="Arial" charset="0"/>
              <a:buChar char="•"/>
            </a:pPr>
            <a:r>
              <a:rPr lang="tr-TR" sz="2400">
                <a:latin typeface="Calibri" pitchFamily="34" charset="0"/>
                <a:cs typeface="Times New Roman" pitchFamily="18" charset="0"/>
              </a:rPr>
              <a:t>Ali Fethi Bey ile TpCF’liler arasında geçmişte büyük gerginlikler yaşanmadığı için yeni kurulan </a:t>
            </a:r>
            <a:r>
              <a:rPr lang="tr-TR" sz="2400">
                <a:solidFill>
                  <a:srgbClr val="FF0000"/>
                </a:solidFill>
                <a:latin typeface="Calibri" pitchFamily="34" charset="0"/>
                <a:cs typeface="Times New Roman" pitchFamily="18" charset="0"/>
              </a:rPr>
              <a:t>Ali Fethi Okyar Hükümeti «ılımlı bir hükümettir» denilebilir. </a:t>
            </a:r>
          </a:p>
          <a:p>
            <a:pPr marL="457200" indent="-457200" algn="just">
              <a:lnSpc>
                <a:spcPct val="90000"/>
              </a:lnSpc>
              <a:buFont typeface="Arial" charset="0"/>
              <a:buChar char="•"/>
            </a:pPr>
            <a:r>
              <a:rPr lang="tr-TR" sz="2400">
                <a:latin typeface="Calibri" pitchFamily="34" charset="0"/>
              </a:rPr>
              <a:t>Kuruluş sonrasında yaşanan önemli gelişmelerden biri de </a:t>
            </a:r>
            <a:r>
              <a:rPr lang="tr-TR" sz="2400">
                <a:solidFill>
                  <a:srgbClr val="FF0000"/>
                </a:solidFill>
                <a:latin typeface="Calibri" pitchFamily="34" charset="0"/>
              </a:rPr>
              <a:t>1924 ara seçimleri </a:t>
            </a:r>
            <a:r>
              <a:rPr lang="tr-TR" sz="2400">
                <a:solidFill>
                  <a:schemeClr val="hlink"/>
                </a:solidFill>
                <a:latin typeface="Calibri" pitchFamily="34" charset="0"/>
              </a:rPr>
              <a:t>olmuştur. </a:t>
            </a:r>
          </a:p>
          <a:p>
            <a:pPr marL="457200" indent="-457200" algn="just">
              <a:lnSpc>
                <a:spcPct val="90000"/>
              </a:lnSpc>
              <a:buFont typeface="Arial" charset="0"/>
              <a:buChar char="•"/>
            </a:pPr>
            <a:r>
              <a:rPr lang="tr-TR" sz="2400">
                <a:solidFill>
                  <a:schemeClr val="hlink"/>
                </a:solidFill>
                <a:latin typeface="Calibri" pitchFamily="34" charset="0"/>
              </a:rPr>
              <a:t>TpCF yeni kurulan bir parti olduğu için seçimlere iyi hazırlanamamış</a:t>
            </a:r>
            <a:r>
              <a:rPr lang="tr-TR" sz="2400">
                <a:latin typeface="Calibri" pitchFamily="34" charset="0"/>
              </a:rPr>
              <a:t> ve kimi yerlerde adaya gösterememiştir. </a:t>
            </a:r>
            <a:r>
              <a:rPr lang="tr-TR" sz="2400">
                <a:solidFill>
                  <a:schemeClr val="hlink"/>
                </a:solidFill>
                <a:latin typeface="Calibri" pitchFamily="34" charset="0"/>
              </a:rPr>
              <a:t>Sadece bağımsız adayları desteklemekle yetinmiştir. </a:t>
            </a:r>
          </a:p>
          <a:p>
            <a:pPr marL="457200" indent="-457200" algn="just">
              <a:lnSpc>
                <a:spcPct val="90000"/>
              </a:lnSpc>
              <a:buFont typeface="Arial" charset="0"/>
              <a:buChar char="•"/>
            </a:pPr>
            <a:r>
              <a:rPr lang="tr-TR" sz="2400">
                <a:latin typeface="Calibri" pitchFamily="34" charset="0"/>
              </a:rPr>
              <a:t>Bununla birlikte TpCF’nin dışarıdan desteklediği bağımsız adayların seçimi kazanması </a:t>
            </a:r>
            <a:r>
              <a:rPr lang="tr-TR" sz="2400">
                <a:solidFill>
                  <a:schemeClr val="hlink"/>
                </a:solidFill>
                <a:latin typeface="Calibri" pitchFamily="34" charset="0"/>
              </a:rPr>
              <a:t>(Bursa’da Sakallı Nurettin Paşa)</a:t>
            </a:r>
            <a:r>
              <a:rPr lang="tr-TR" sz="2400">
                <a:latin typeface="Calibri" pitchFamily="34" charset="0"/>
              </a:rPr>
              <a:t> ve meclisteki sandalye sayısını 28’e çıkarması üzerine CHF bundan tedirginlik duymuştur. Özellikle taşradaki rejim karşıtı kesimlerin partinin il ve ilçe teşkilatları ile olan teması rahatsız edicidir.</a:t>
            </a:r>
            <a:endParaRPr lang="tr-TR" sz="2800">
              <a:latin typeface="Calibri" pitchFamily="34"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Content Placeholder 2"/>
          <p:cNvSpPr txBox="1">
            <a:spLocks/>
          </p:cNvSpPr>
          <p:nvPr/>
        </p:nvSpPr>
        <p:spPr bwMode="auto">
          <a:xfrm>
            <a:off x="466725" y="212725"/>
            <a:ext cx="10763250" cy="6005513"/>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Mecliste iktidar ve muhalefet partileri arasında tansiyonun ne kadar yükseldiğinin en somut kanıtı </a:t>
            </a:r>
            <a:r>
              <a:rPr lang="tr-TR" sz="2800">
                <a:solidFill>
                  <a:srgbClr val="FF0000"/>
                </a:solidFill>
                <a:latin typeface="Calibri" pitchFamily="34" charset="0"/>
              </a:rPr>
              <a:t>Halit Paşa Olayı’dır.</a:t>
            </a:r>
          </a:p>
          <a:p>
            <a:pPr marL="228600" indent="-228600" algn="just">
              <a:lnSpc>
                <a:spcPct val="90000"/>
              </a:lnSpc>
              <a:spcBef>
                <a:spcPts val="1000"/>
              </a:spcBef>
              <a:buFont typeface="Arial" charset="0"/>
              <a:buChar char="•"/>
            </a:pPr>
            <a:r>
              <a:rPr lang="tr-TR" sz="2800">
                <a:latin typeface="Calibri" pitchFamily="34" charset="0"/>
              </a:rPr>
              <a:t>9 Şubat 1925’te TpCF’ye üye olmayan ancak yeni partiye gireceği söylentileri dolaşan Ardahan milletvekili Deli Halit Bey’in yaptığı yasa teklifi sırasındaki tartışmalarda Ali Çetinkaya ile arasında arbede yaşanmış ve silahların çekildiği boğuşma sırasında Halit Bey yaralanmış ancak daha sonra vefat etmiştir. </a:t>
            </a:r>
          </a:p>
          <a:p>
            <a:pPr marL="228600" indent="-228600" algn="just">
              <a:lnSpc>
                <a:spcPct val="90000"/>
              </a:lnSpc>
              <a:spcBef>
                <a:spcPts val="1000"/>
              </a:spcBef>
              <a:buFont typeface="Arial" charset="0"/>
              <a:buChar char="•"/>
            </a:pPr>
            <a:r>
              <a:rPr lang="tr-TR" sz="2800">
                <a:solidFill>
                  <a:srgbClr val="FF0000"/>
                </a:solidFill>
                <a:latin typeface="Calibri" pitchFamily="34" charset="0"/>
              </a:rPr>
              <a:t>Halit Bey’in vurulması basında ve mecliste muhalefetin tepkisine neden oldu. Muhalif milletvekilleri bunu derebeylik olarak nitelendirmişlerdir. Tanin ve Tevhid-i Efkar gazeteleri ise bunun muhalefete yönelik bir hareket olduğunu ifade etmekteydiler</a:t>
            </a:r>
            <a:r>
              <a:rPr lang="tr-TR" sz="2800">
                <a:latin typeface="Calibri" pitchFamily="34" charset="0"/>
              </a:rPr>
              <a:t>. </a:t>
            </a:r>
          </a:p>
          <a:p>
            <a:pPr marL="228600" indent="-228600" algn="just">
              <a:lnSpc>
                <a:spcPct val="90000"/>
              </a:lnSpc>
              <a:spcBef>
                <a:spcPts val="1000"/>
              </a:spcBef>
              <a:buFont typeface="Arial" charset="0"/>
              <a:buChar char="•"/>
            </a:pPr>
            <a:endParaRPr lang="tr-TR" sz="2800">
              <a:solidFill>
                <a:srgbClr val="FF0000"/>
              </a:solidFill>
              <a:latin typeface="Calibri"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66562" name="Title 1"/>
          <p:cNvSpPr txBox="1">
            <a:spLocks/>
          </p:cNvSpPr>
          <p:nvPr/>
        </p:nvSpPr>
        <p:spPr bwMode="auto">
          <a:xfrm>
            <a:off x="192088" y="358775"/>
            <a:ext cx="11764962" cy="6273800"/>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800" b="1">
                <a:solidFill>
                  <a:srgbClr val="D82331"/>
                </a:solidFill>
                <a:latin typeface="Calibri" pitchFamily="34" charset="0"/>
                <a:cs typeface="Times New Roman" pitchFamily="18" charset="0"/>
              </a:rPr>
              <a:t>Nasturi ve Şeyh Sait Ayaklanmaları: </a:t>
            </a:r>
            <a:r>
              <a:rPr lang="tr-TR" sz="2800">
                <a:latin typeface="Calibri" pitchFamily="34" charset="0"/>
                <a:cs typeface="Times New Roman" pitchFamily="18" charset="0"/>
              </a:rPr>
              <a:t>Lozan sonrasında Musul meselesinin İngiltere ve Türkiye arasında çözüme kavuşturulması için </a:t>
            </a:r>
            <a:r>
              <a:rPr lang="tr-TR" sz="2800">
                <a:solidFill>
                  <a:srgbClr val="FF0000"/>
                </a:solidFill>
                <a:latin typeface="Calibri" pitchFamily="34" charset="0"/>
                <a:cs typeface="Times New Roman" pitchFamily="18" charset="0"/>
              </a:rPr>
              <a:t>Mayıs-Haziran 1924’te toplanan Haliç Konferansı’ndan sonuç alınamamıştır. </a:t>
            </a:r>
            <a:r>
              <a:rPr lang="tr-TR" sz="2800">
                <a:solidFill>
                  <a:schemeClr val="hlink"/>
                </a:solidFill>
                <a:latin typeface="Calibri" pitchFamily="34" charset="0"/>
                <a:cs typeface="Times New Roman" pitchFamily="18" charset="0"/>
              </a:rPr>
              <a:t>(Konferansta İngilizler Hakkari’nin Irak’a bırakılmasını istemiştir.)</a:t>
            </a:r>
          </a:p>
          <a:p>
            <a:pPr marL="457200" indent="-457200" algn="just">
              <a:lnSpc>
                <a:spcPct val="90000"/>
              </a:lnSpc>
              <a:buFont typeface="Arial" charset="0"/>
              <a:buChar char="•"/>
            </a:pPr>
            <a:r>
              <a:rPr lang="tr-TR" sz="2800">
                <a:latin typeface="Calibri" pitchFamily="34" charset="0"/>
                <a:cs typeface="Times New Roman" pitchFamily="18" charset="0"/>
              </a:rPr>
              <a:t>İngiltere  konunun Milletler Cemiyeti’ne havale edildiği bir sırada Türkiye’nin «Türkler  ve Kürtlerin birlikte yaşamak arzusunda» oldukları şeklindeki temel tezini çürütmek için Hakkari’de yaşamakta olan </a:t>
            </a:r>
            <a:r>
              <a:rPr lang="tr-TR" sz="2800">
                <a:solidFill>
                  <a:srgbClr val="FF0000"/>
                </a:solidFill>
                <a:latin typeface="Calibri" pitchFamily="34" charset="0"/>
                <a:cs typeface="Times New Roman" pitchFamily="18" charset="0"/>
              </a:rPr>
              <a:t>Kürt ve Arap asıllı Hıristiyan Nasturileri kışkırtarak bir isyan tertip etmişlerdir.</a:t>
            </a:r>
          </a:p>
          <a:p>
            <a:pPr marL="457200" indent="-457200" algn="just">
              <a:lnSpc>
                <a:spcPct val="90000"/>
              </a:lnSpc>
              <a:buFont typeface="Arial" charset="0"/>
              <a:buChar char="•"/>
            </a:pPr>
            <a:r>
              <a:rPr lang="tr-TR" sz="2800">
                <a:solidFill>
                  <a:schemeClr val="hlink"/>
                </a:solidFill>
                <a:latin typeface="Calibri" pitchFamily="34" charset="0"/>
                <a:cs typeface="Times New Roman" pitchFamily="18" charset="0"/>
              </a:rPr>
              <a:t>İsyan öncesinde İngiliz misyonerlerinin bölgede yoğun bir propagandası olmuştur.</a:t>
            </a:r>
          </a:p>
          <a:p>
            <a:pPr marL="457200" indent="-457200" algn="just">
              <a:lnSpc>
                <a:spcPct val="90000"/>
              </a:lnSpc>
              <a:buFont typeface="Arial" charset="0"/>
              <a:buChar char="•"/>
            </a:pPr>
            <a:r>
              <a:rPr lang="tr-TR" sz="2800">
                <a:latin typeface="Calibri" pitchFamily="34" charset="0"/>
              </a:rPr>
              <a:t>7 </a:t>
            </a:r>
            <a:r>
              <a:rPr lang="tr-TR" sz="2800">
                <a:solidFill>
                  <a:srgbClr val="FF0000"/>
                </a:solidFill>
                <a:latin typeface="Calibri" pitchFamily="34" charset="0"/>
              </a:rPr>
              <a:t>Ağustos 1924’e Hakkari Valisi Halil Rıfat Bey’in Nasturi Nuhup Aşireti lideri Gülyano tarafından kaçırılması ile başlayan ayaklanma İl Jandarma Komutanının şehit edilmesine neden olmuştur.</a:t>
            </a:r>
          </a:p>
          <a:p>
            <a:pPr marL="457200" indent="-457200" algn="just">
              <a:lnSpc>
                <a:spcPct val="90000"/>
              </a:lnSpc>
              <a:buFont typeface="Arial" charset="0"/>
              <a:buChar char="•"/>
            </a:pPr>
            <a:r>
              <a:rPr lang="tr-TR" sz="2800">
                <a:latin typeface="Calibri" pitchFamily="34" charset="0"/>
              </a:rPr>
              <a:t>Ayaklanmayı bastırmak için </a:t>
            </a:r>
            <a:r>
              <a:rPr lang="tr-TR" sz="2800">
                <a:solidFill>
                  <a:schemeClr val="hlink"/>
                </a:solidFill>
                <a:latin typeface="Calibri" pitchFamily="34" charset="0"/>
              </a:rPr>
              <a:t>7. Kolordu Komutanı Cafer Tayyar Paşa görevlendirilmiştir.</a:t>
            </a:r>
            <a:r>
              <a:rPr lang="tr-TR" sz="2800">
                <a:latin typeface="Calibri" pitchFamily="34" charset="0"/>
              </a:rPr>
              <a:t> </a:t>
            </a:r>
            <a:r>
              <a:rPr lang="tr-TR" sz="2800">
                <a:solidFill>
                  <a:srgbClr val="FF0000"/>
                </a:solidFill>
                <a:latin typeface="Calibri" pitchFamily="34" charset="0"/>
              </a:rPr>
              <a:t>Van, Mardin, Siirt, Hakkari’yi </a:t>
            </a:r>
            <a:r>
              <a:rPr lang="tr-TR" sz="2800">
                <a:latin typeface="Calibri" pitchFamily="34" charset="0"/>
              </a:rPr>
              <a:t>içine alan sahaya yayılan isyan 26 Eylül’de bastırılmıştır.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Content Placeholder 2"/>
          <p:cNvSpPr txBox="1">
            <a:spLocks/>
          </p:cNvSpPr>
          <p:nvPr/>
        </p:nvSpPr>
        <p:spPr bwMode="auto">
          <a:xfrm>
            <a:off x="358775" y="153988"/>
            <a:ext cx="11512550" cy="6399212"/>
          </a:xfrm>
          <a:prstGeom prst="rect">
            <a:avLst/>
          </a:prstGeom>
          <a:noFill/>
          <a:ln w="9525">
            <a:noFill/>
            <a:miter lim="800000"/>
            <a:headEnd/>
            <a:tailEnd/>
          </a:ln>
        </p:spPr>
        <p:txBody>
          <a:bodyPr/>
          <a:lstStyle/>
          <a:p>
            <a:pPr marL="228600" indent="-228600" algn="just">
              <a:buFontTx/>
              <a:buChar char="•"/>
            </a:pPr>
            <a:r>
              <a:rPr lang="tr-TR" sz="2800">
                <a:latin typeface="Calibri" pitchFamily="34" charset="0"/>
              </a:rPr>
              <a:t> Türk ordusunun harekatı sırasında </a:t>
            </a:r>
            <a:r>
              <a:rPr lang="tr-TR" sz="2800">
                <a:solidFill>
                  <a:schemeClr val="hlink"/>
                </a:solidFill>
                <a:latin typeface="Calibri" pitchFamily="34" charset="0"/>
              </a:rPr>
              <a:t>İngiliz uçakları</a:t>
            </a:r>
            <a:r>
              <a:rPr lang="tr-TR" sz="2800">
                <a:latin typeface="Calibri" pitchFamily="34" charset="0"/>
              </a:rPr>
              <a:t> henüz kesinleşmemiş olan Türk-Irak sınırını geçerek Türk birliklerine ateş açmışlardır. </a:t>
            </a:r>
          </a:p>
          <a:p>
            <a:pPr marL="228600" indent="-228600" algn="just">
              <a:buFontTx/>
              <a:buChar char="•"/>
            </a:pPr>
            <a:r>
              <a:rPr lang="tr-TR" sz="2800">
                <a:latin typeface="Calibri" pitchFamily="34" charset="0"/>
              </a:rPr>
              <a:t> Bu isyan kısa bir süre sonra çıkacak olan </a:t>
            </a:r>
            <a:r>
              <a:rPr lang="tr-TR" sz="2800">
                <a:solidFill>
                  <a:schemeClr val="hlink"/>
                </a:solidFill>
                <a:latin typeface="Calibri" pitchFamily="34" charset="0"/>
              </a:rPr>
              <a:t>Şeyh Sait İsyanı’nın</a:t>
            </a:r>
            <a:r>
              <a:rPr lang="tr-TR" sz="2800">
                <a:latin typeface="Calibri" pitchFamily="34" charset="0"/>
              </a:rPr>
              <a:t> adete provası niteliğindedir.</a:t>
            </a:r>
          </a:p>
          <a:p>
            <a:pPr marL="228600" indent="-228600" algn="just">
              <a:lnSpc>
                <a:spcPct val="90000"/>
              </a:lnSpc>
              <a:spcBef>
                <a:spcPts val="1000"/>
              </a:spcBef>
              <a:buFont typeface="Arial" charset="0"/>
              <a:buChar char="•"/>
            </a:pPr>
            <a:r>
              <a:rPr lang="tr-TR" sz="2800">
                <a:latin typeface="Calibri" pitchFamily="34" charset="0"/>
              </a:rPr>
              <a:t>Nasturi İsyanı sonrasında asıl büyük dalga </a:t>
            </a:r>
            <a:r>
              <a:rPr lang="tr-TR" sz="2800">
                <a:solidFill>
                  <a:srgbClr val="D82331"/>
                </a:solidFill>
                <a:latin typeface="Calibri" pitchFamily="34" charset="0"/>
              </a:rPr>
              <a:t>Şeyh Sait İsyanı</a:t>
            </a:r>
            <a:r>
              <a:rPr lang="tr-TR" sz="2800">
                <a:latin typeface="Calibri" pitchFamily="34" charset="0"/>
              </a:rPr>
              <a:t> ile yaşanmıştır. </a:t>
            </a:r>
            <a:r>
              <a:rPr lang="tr-TR" sz="2800">
                <a:solidFill>
                  <a:srgbClr val="D82331"/>
                </a:solidFill>
                <a:latin typeface="Calibri" pitchFamily="34" charset="0"/>
              </a:rPr>
              <a:t>13 Şubat 1925’te</a:t>
            </a:r>
            <a:r>
              <a:rPr lang="tr-TR" sz="2800">
                <a:latin typeface="Calibri" pitchFamily="34" charset="0"/>
              </a:rPr>
              <a:t> Bingöl’ün Genç ilçesi Piran Köyü’nde Şeyh Sait liderliğinde başlayan isyan kısa sürede büyük bir alana yayılmıştır.</a:t>
            </a:r>
          </a:p>
          <a:p>
            <a:pPr marL="228600" indent="-228600" algn="just">
              <a:lnSpc>
                <a:spcPct val="90000"/>
              </a:lnSpc>
              <a:spcBef>
                <a:spcPts val="1000"/>
              </a:spcBef>
              <a:buFont typeface="Arial" charset="0"/>
              <a:buChar char="•"/>
            </a:pPr>
            <a:r>
              <a:rPr lang="tr-TR" sz="2800">
                <a:latin typeface="Calibri" pitchFamily="34" charset="0"/>
              </a:rPr>
              <a:t>İsyanın kısa sürede büyük bir alana yayılması (Elazığ, Tunceli, Diyarbakır, Muş) bunda dış müdahalenin olduğuna kanıttır. Zaten İngilizlerin I. Dünya Savaşı ve sonrasında Kurtuluş Savaşı sırasında Kürtler üzerindeki politikaları bilinmektedir. (Sevres – Bağımsız Kürdistan)</a:t>
            </a:r>
          </a:p>
          <a:p>
            <a:pPr marL="228600" indent="-228600" algn="just">
              <a:lnSpc>
                <a:spcPct val="90000"/>
              </a:lnSpc>
              <a:spcBef>
                <a:spcPts val="1000"/>
              </a:spcBef>
              <a:buFont typeface="Arial" charset="0"/>
              <a:buChar char="•"/>
            </a:pPr>
            <a:r>
              <a:rPr lang="tr-TR" sz="2800">
                <a:latin typeface="Calibri" pitchFamily="34" charset="0"/>
              </a:rPr>
              <a:t>İngilizler Bağdat, Musul ve Halep merkezli olarak Kürt Bağımsızlık Komitelerini kurmuşlar ve bölgedeki aşiret liderlerini bu harekete dahil etmişlerdir. Musul meselesinin Milletler Cemiyeti’nde görüşüldüğü bir sırada bu olayların yaşanması tesadüf değildir.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Content Placeholder 2"/>
          <p:cNvSpPr txBox="1">
            <a:spLocks/>
          </p:cNvSpPr>
          <p:nvPr/>
        </p:nvSpPr>
        <p:spPr bwMode="auto">
          <a:xfrm>
            <a:off x="358775" y="153988"/>
            <a:ext cx="8993188" cy="61499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Şeyh Sait, İsyanın İngiliz kışkırtması neticesinde şekillenen Kürt milliyetçiliği boyutu olmakla birlikte, devrimleri tehdit eden, laik ve demokratik rejim karşıtı bir havası da mevcuttur.</a:t>
            </a:r>
          </a:p>
          <a:p>
            <a:pPr marL="228600" indent="-228600" algn="just">
              <a:lnSpc>
                <a:spcPct val="90000"/>
              </a:lnSpc>
              <a:spcBef>
                <a:spcPts val="1000"/>
              </a:spcBef>
              <a:buFont typeface="Arial" charset="0"/>
              <a:buChar char="•"/>
            </a:pPr>
            <a:r>
              <a:rPr lang="tr-TR" sz="2800">
                <a:solidFill>
                  <a:srgbClr val="FF0000"/>
                </a:solidFill>
                <a:latin typeface="Calibri" pitchFamily="34" charset="0"/>
              </a:rPr>
              <a:t>İsyana destek verenlerin cumhuriyet rejiminin sağladığı demokratik ve laik yönetimden rahatsızlık duyan, bölge halkı üzerindeki feodal güçlerini kaybeden aşiret liderleri ve toprak ağaları olması oldukça dikkat çekicidir</a:t>
            </a:r>
            <a:r>
              <a:rPr lang="tr-TR" sz="2800">
                <a:latin typeface="Calibri" pitchFamily="34" charset="0"/>
              </a:rPr>
              <a:t>. </a:t>
            </a:r>
            <a:r>
              <a:rPr lang="tr-TR" sz="2800">
                <a:solidFill>
                  <a:schemeClr val="hlink"/>
                </a:solidFill>
                <a:latin typeface="Calibri" pitchFamily="34" charset="0"/>
              </a:rPr>
              <a:t>(Şeyh Sait Nakşibendi idi. Seyit Abdülkadir, Cibranlı Halit, Abdurrahman Ağa aşiret liderleri ve toprak ağaları)</a:t>
            </a:r>
          </a:p>
          <a:p>
            <a:pPr marL="228600" indent="-228600" algn="just">
              <a:lnSpc>
                <a:spcPct val="90000"/>
              </a:lnSpc>
              <a:spcBef>
                <a:spcPts val="1000"/>
              </a:spcBef>
              <a:buFont typeface="Arial" charset="0"/>
              <a:buChar char="•"/>
            </a:pPr>
            <a:r>
              <a:rPr lang="tr-TR" sz="2800">
                <a:solidFill>
                  <a:srgbClr val="FF0000"/>
                </a:solidFill>
                <a:latin typeface="Calibri" pitchFamily="34" charset="0"/>
              </a:rPr>
              <a:t>İsyan saltanat ve Hilafeti geri getirmeyi amaçlayan, demokratik, laik ve ulus-devlet modelini hedef alan bir karaktere sahiptir. </a:t>
            </a:r>
            <a:endParaRPr lang="tr-TR" sz="2800">
              <a:latin typeface="Calibri" pitchFamily="34" charset="0"/>
            </a:endParaRPr>
          </a:p>
        </p:txBody>
      </p:sp>
      <p:pic>
        <p:nvPicPr>
          <p:cNvPr id="69634" name="Resim 1"/>
          <p:cNvPicPr>
            <a:picLocks noChangeAspect="1"/>
          </p:cNvPicPr>
          <p:nvPr/>
        </p:nvPicPr>
        <p:blipFill>
          <a:blip r:embed="rId2"/>
          <a:srcRect/>
          <a:stretch>
            <a:fillRect/>
          </a:stretch>
        </p:blipFill>
        <p:spPr bwMode="auto">
          <a:xfrm>
            <a:off x="9509125" y="153988"/>
            <a:ext cx="2632075" cy="37719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Content Placeholder 2"/>
          <p:cNvSpPr txBox="1">
            <a:spLocks/>
          </p:cNvSpPr>
          <p:nvPr/>
        </p:nvSpPr>
        <p:spPr bwMode="auto">
          <a:xfrm>
            <a:off x="358775" y="153988"/>
            <a:ext cx="11512550" cy="61499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İsyan patlak verdiği sırada Başbakan Ali Fethi Okyar’dır. İlk tedbir olarak hükümet bölgede sıkıyönetim ilan etmiştir. (Meclisteki tartışmalar sırasında TpCF sıkıyönetim ilanı kararını desteklemiştir.)</a:t>
            </a:r>
          </a:p>
          <a:p>
            <a:pPr marL="228600" indent="-228600" algn="just">
              <a:lnSpc>
                <a:spcPct val="90000"/>
              </a:lnSpc>
              <a:spcBef>
                <a:spcPts val="1000"/>
              </a:spcBef>
              <a:buFont typeface="Arial" charset="0"/>
              <a:buChar char="•"/>
            </a:pPr>
            <a:r>
              <a:rPr lang="tr-TR" sz="2800">
                <a:latin typeface="Calibri" pitchFamily="34" charset="0"/>
              </a:rPr>
              <a:t>Askeri birlik olarak isyancılar üzerine Bitlis Valisi ve aynı zamanda </a:t>
            </a:r>
            <a:r>
              <a:rPr lang="tr-TR" sz="2800">
                <a:solidFill>
                  <a:schemeClr val="hlink"/>
                </a:solidFill>
                <a:latin typeface="Calibri" pitchFamily="34" charset="0"/>
              </a:rPr>
              <a:t>2. Tümen Komutanı olan Kazım Dirik Paşa</a:t>
            </a:r>
            <a:r>
              <a:rPr lang="tr-TR" sz="2800">
                <a:solidFill>
                  <a:srgbClr val="0070C0"/>
                </a:solidFill>
                <a:latin typeface="Calibri" pitchFamily="34" charset="0"/>
              </a:rPr>
              <a:t> </a:t>
            </a:r>
            <a:r>
              <a:rPr lang="tr-TR" sz="2800">
                <a:latin typeface="Calibri" pitchFamily="34" charset="0"/>
              </a:rPr>
              <a:t>gönderilmiştir. </a:t>
            </a:r>
          </a:p>
          <a:p>
            <a:pPr marL="228600" indent="-228600" algn="just">
              <a:lnSpc>
                <a:spcPct val="90000"/>
              </a:lnSpc>
              <a:spcBef>
                <a:spcPts val="1000"/>
              </a:spcBef>
              <a:buFont typeface="Arial" charset="0"/>
              <a:buChar char="•"/>
            </a:pPr>
            <a:r>
              <a:rPr lang="tr-TR" sz="2800">
                <a:latin typeface="Calibri" pitchFamily="34" charset="0"/>
              </a:rPr>
              <a:t>Ancak hükümetin aldığı sıkıyönetim kararının yetersiz kalması ve isyanın bastırılamaması üzerinde Ali Fethi Bey istifa etmiş ve </a:t>
            </a:r>
            <a:r>
              <a:rPr lang="tr-TR" sz="2800">
                <a:solidFill>
                  <a:srgbClr val="FF0000"/>
                </a:solidFill>
                <a:latin typeface="Calibri" pitchFamily="34" charset="0"/>
              </a:rPr>
              <a:t>4 Mart 1925’te İsmet Paşa Hükümeti yeniden kurulmuştur.</a:t>
            </a:r>
          </a:p>
          <a:p>
            <a:pPr marL="228600" indent="-228600" algn="just">
              <a:lnSpc>
                <a:spcPct val="90000"/>
              </a:lnSpc>
              <a:spcBef>
                <a:spcPts val="1000"/>
              </a:spcBef>
              <a:buFont typeface="Arial" charset="0"/>
              <a:buChar char="•"/>
            </a:pPr>
            <a:r>
              <a:rPr lang="tr-TR" sz="2800">
                <a:latin typeface="Calibri" pitchFamily="34" charset="0"/>
              </a:rPr>
              <a:t>İsmet Paşa sert tedbirlere müracaat ederek </a:t>
            </a:r>
            <a:r>
              <a:rPr lang="tr-TR" sz="2800">
                <a:solidFill>
                  <a:srgbClr val="FF0000"/>
                </a:solidFill>
                <a:latin typeface="Calibri" pitchFamily="34" charset="0"/>
              </a:rPr>
              <a:t>4 Mart 1925’te Takrir-i Sükun Kanunu’nu çıkarmıştır. </a:t>
            </a:r>
            <a:r>
              <a:rPr lang="tr-TR" sz="2800">
                <a:latin typeface="Calibri" pitchFamily="34" charset="0"/>
              </a:rPr>
              <a:t>Bu kanun kapsamında biri </a:t>
            </a:r>
            <a:r>
              <a:rPr lang="tr-TR" sz="2800">
                <a:solidFill>
                  <a:srgbClr val="FF0000"/>
                </a:solidFill>
                <a:latin typeface="Calibri" pitchFamily="34" charset="0"/>
              </a:rPr>
              <a:t>Diyarbakır diğeri Ankara’da iki İstiklal Mahkemesi kurulmuştur. </a:t>
            </a:r>
            <a:endParaRPr lang="tr-TR" sz="2800">
              <a:latin typeface="Calibri"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Content Placeholder 2"/>
          <p:cNvSpPr txBox="1">
            <a:spLocks/>
          </p:cNvSpPr>
          <p:nvPr/>
        </p:nvSpPr>
        <p:spPr bwMode="auto">
          <a:xfrm>
            <a:off x="358775" y="153988"/>
            <a:ext cx="11512550" cy="61499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solidFill>
                  <a:srgbClr val="FF0000"/>
                </a:solidFill>
                <a:latin typeface="Calibri" pitchFamily="34" charset="0"/>
              </a:rPr>
              <a:t>Takrir-i Sükun Kanunu iktidara Cumhuriyet rejimini koruma konusunda geniş yetkiler vermiştir. </a:t>
            </a:r>
            <a:r>
              <a:rPr lang="tr-TR" sz="2800">
                <a:solidFill>
                  <a:schemeClr val="hlink"/>
                </a:solidFill>
                <a:latin typeface="Calibri" pitchFamily="34" charset="0"/>
              </a:rPr>
              <a:t>(Devrim karşıtı yayın yapan basın yayın organlarının kapatılması, parti kapatma yetkisi)</a:t>
            </a:r>
            <a:r>
              <a:rPr lang="tr-TR" sz="2800">
                <a:solidFill>
                  <a:srgbClr val="4472C4"/>
                </a:solidFill>
                <a:latin typeface="Calibri" pitchFamily="34" charset="0"/>
              </a:rPr>
              <a:t> </a:t>
            </a:r>
          </a:p>
          <a:p>
            <a:pPr marL="228600" indent="-228600" algn="just">
              <a:lnSpc>
                <a:spcPct val="90000"/>
              </a:lnSpc>
              <a:spcBef>
                <a:spcPts val="1000"/>
              </a:spcBef>
              <a:buFont typeface="Arial" charset="0"/>
              <a:buChar char="•"/>
            </a:pPr>
            <a:r>
              <a:rPr lang="tr-TR" sz="2800">
                <a:solidFill>
                  <a:srgbClr val="FF0000"/>
                </a:solidFill>
                <a:latin typeface="Calibri" pitchFamily="34" charset="0"/>
              </a:rPr>
              <a:t>İsyancılar arasında TpCF’nin Doğu Anadolu’daki ilçe teşkilatlarına mensup üyelerinin de yer alması ve özellikle parti programında yer alan «parti dini düşünceye saygılıdır» ifadesi irticayı kışkırtıcı ifade olarak değerlendirilmiş ve Ankara İstiklal Mahkemesi kararı ile 5 Haziran 1925’te TpCF kapatılmıştır.</a:t>
            </a:r>
          </a:p>
          <a:p>
            <a:pPr marL="228600" indent="-228600" algn="just">
              <a:lnSpc>
                <a:spcPct val="90000"/>
              </a:lnSpc>
              <a:spcBef>
                <a:spcPts val="1000"/>
              </a:spcBef>
              <a:buFont typeface="Arial" charset="0"/>
              <a:buChar char="•"/>
            </a:pPr>
            <a:r>
              <a:rPr lang="tr-TR" sz="2800">
                <a:latin typeface="Calibri" pitchFamily="34" charset="0"/>
              </a:rPr>
              <a:t>Dinin siyasete alet edilmesi demokratik gelişimimizin engellenmesi açısından olumsuz sonuçlar doğurmuştur. Çok partili hayata geçişin ilk denemesi başarısızlıkla sonuçlanmıştır.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72706" name="Title 1"/>
          <p:cNvSpPr txBox="1">
            <a:spLocks/>
          </p:cNvSpPr>
          <p:nvPr/>
        </p:nvSpPr>
        <p:spPr bwMode="auto">
          <a:xfrm>
            <a:off x="206375" y="185738"/>
            <a:ext cx="11712575" cy="6511925"/>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800" b="1">
                <a:solidFill>
                  <a:srgbClr val="D82331"/>
                </a:solidFill>
                <a:latin typeface="Calibri" pitchFamily="34" charset="0"/>
              </a:rPr>
              <a:t>SERBEST CUMHURİYET FIRKASI:</a:t>
            </a:r>
          </a:p>
          <a:p>
            <a:pPr marL="457200" indent="-457200" algn="just">
              <a:lnSpc>
                <a:spcPct val="90000"/>
              </a:lnSpc>
              <a:buFont typeface="Arial" charset="0"/>
              <a:buChar char="•"/>
            </a:pPr>
            <a:r>
              <a:rPr lang="tr-TR" sz="2800">
                <a:solidFill>
                  <a:srgbClr val="0070C0"/>
                </a:solidFill>
                <a:latin typeface="Calibri" pitchFamily="34" charset="0"/>
              </a:rPr>
              <a:t>Cumhuriyet tarihinin ikinci çok partili hayata geçiş denemesidir.</a:t>
            </a:r>
          </a:p>
          <a:p>
            <a:pPr marL="457200" indent="-457200" algn="just">
              <a:lnSpc>
                <a:spcPct val="90000"/>
              </a:lnSpc>
              <a:buFont typeface="Arial" charset="0"/>
              <a:buChar char="•"/>
            </a:pPr>
            <a:r>
              <a:rPr lang="tr-TR" sz="2800">
                <a:latin typeface="Calibri" pitchFamily="34" charset="0"/>
              </a:rPr>
              <a:t>İlk deneme olan TpCF’den bazı farklılıkları mevcuttur. Her şeyden önce </a:t>
            </a:r>
            <a:r>
              <a:rPr lang="tr-TR" sz="2800">
                <a:solidFill>
                  <a:srgbClr val="FF0000"/>
                </a:solidFill>
                <a:latin typeface="Calibri" pitchFamily="34" charset="0"/>
              </a:rPr>
              <a:t>TpCF’nin aksine doğal bir muhalefet hareketi değildir. </a:t>
            </a:r>
            <a:r>
              <a:rPr lang="tr-TR" sz="2800">
                <a:solidFill>
                  <a:srgbClr val="0070C0"/>
                </a:solidFill>
                <a:latin typeface="Calibri" pitchFamily="34" charset="0"/>
              </a:rPr>
              <a:t>Mustafa Kemal Paşa’nın desteği ve isteği ile başlamış bir muhalefet hareketidir.  </a:t>
            </a:r>
          </a:p>
          <a:p>
            <a:pPr marL="457200" indent="-457200" algn="just">
              <a:lnSpc>
                <a:spcPct val="90000"/>
              </a:lnSpc>
              <a:buFont typeface="Arial" charset="0"/>
              <a:buChar char="•"/>
            </a:pPr>
            <a:r>
              <a:rPr lang="tr-TR" sz="2800">
                <a:solidFill>
                  <a:srgbClr val="D82331"/>
                </a:solidFill>
                <a:latin typeface="Calibri" pitchFamily="34" charset="0"/>
              </a:rPr>
              <a:t>Neden Mustafa Kemal Paşa, CHF’nin karşısında bir muhalefet partisine ihtiyaç duymaktadır?</a:t>
            </a:r>
          </a:p>
          <a:p>
            <a:pPr marL="457200" indent="-457200" algn="just">
              <a:lnSpc>
                <a:spcPct val="90000"/>
              </a:lnSpc>
              <a:buFont typeface="Arial" charset="0"/>
              <a:buChar char="•"/>
            </a:pPr>
            <a:r>
              <a:rPr lang="tr-TR" sz="2800">
                <a:latin typeface="Calibri" pitchFamily="34" charset="0"/>
              </a:rPr>
              <a:t>Mustafa Kemal Batı tarzında demokratik siyasal kültürün bir an önce yerleşmesini istemekteydi. (İktidarın muhalefet tarafından denetlendiği bir siyasal hayat isteği. Parlamenter sistem)</a:t>
            </a:r>
          </a:p>
          <a:p>
            <a:pPr marL="457200" indent="-457200" algn="just">
              <a:lnSpc>
                <a:spcPct val="90000"/>
              </a:lnSpc>
              <a:buFont typeface="Arial" charset="0"/>
              <a:buChar char="•"/>
            </a:pPr>
            <a:r>
              <a:rPr lang="tr-TR" sz="2800">
                <a:latin typeface="Calibri" pitchFamily="34" charset="0"/>
              </a:rPr>
              <a:t>Cumhuriyet idaresinin pekişmesi, benimsenmesi için (ulusal egemenlik ilkesi) halkın yönetime katılım oranının yükseltilmesi gerekir. Bu da çok partili bir hayatla mümkündür.</a:t>
            </a:r>
          </a:p>
          <a:p>
            <a:pPr marL="457200" indent="-457200" algn="just">
              <a:lnSpc>
                <a:spcPct val="90000"/>
              </a:lnSpc>
              <a:buFont typeface="Arial" charset="0"/>
              <a:buChar char="•"/>
            </a:pPr>
            <a:r>
              <a:rPr lang="tr-TR" sz="2800">
                <a:latin typeface="Calibri" pitchFamily="34" charset="0"/>
              </a:rPr>
              <a:t>1920’lerin sonu ve 1930’ların başında Türkiye’nin içinde bulunduğu mevcut iktisadî koşulların kötülüğü ve iktidardaki CHF’nin ekonomideki devletçi politikalarına karşı alternatif politikalar üretebilecek bir partiye duyulan ihtiyacı ortaya çıkarmıştır.</a:t>
            </a:r>
            <a:endParaRPr lang="tr-TR" sz="2800">
              <a:solidFill>
                <a:srgbClr val="0070C0"/>
              </a:solidFill>
              <a:latin typeface="Calibri"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Content Placeholder 2"/>
          <p:cNvSpPr txBox="1">
            <a:spLocks/>
          </p:cNvSpPr>
          <p:nvPr/>
        </p:nvSpPr>
        <p:spPr bwMode="auto">
          <a:xfrm>
            <a:off x="522288" y="388938"/>
            <a:ext cx="11160125" cy="5462587"/>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a:latin typeface="Calibri" pitchFamily="34" charset="0"/>
              </a:rPr>
              <a:t>Ali Fethi Okyar, </a:t>
            </a:r>
            <a:r>
              <a:rPr lang="tr-TR" sz="2400" b="1">
                <a:latin typeface="Calibri" pitchFamily="34" charset="0"/>
              </a:rPr>
              <a:t>Serbest Cumhuriyet Fırkası Nasıl Doğdu, Nasıl Feshedildi?, </a:t>
            </a:r>
            <a:r>
              <a:rPr lang="tr-TR" sz="2400">
                <a:latin typeface="Calibri" pitchFamily="34" charset="0"/>
              </a:rPr>
              <a:t>Derin Tarih Yayınevi, İstanbul, 2014.</a:t>
            </a:r>
          </a:p>
          <a:p>
            <a:pPr marL="228600" indent="-228600" algn="just">
              <a:lnSpc>
                <a:spcPct val="90000"/>
              </a:lnSpc>
              <a:spcBef>
                <a:spcPts val="1000"/>
              </a:spcBef>
              <a:buFont typeface="Arial" charset="0"/>
              <a:buChar char="•"/>
            </a:pPr>
            <a:r>
              <a:rPr lang="tr-TR" sz="2400">
                <a:latin typeface="Calibri" pitchFamily="34" charset="0"/>
              </a:rPr>
              <a:t>Cem Emrence, </a:t>
            </a:r>
            <a:r>
              <a:rPr lang="tr-TR" sz="2400" b="1">
                <a:latin typeface="Calibri" pitchFamily="34" charset="0"/>
              </a:rPr>
              <a:t>93 Günlük Muhalefet Serbest Cumhuriyet Fırkası</a:t>
            </a:r>
            <a:r>
              <a:rPr lang="tr-TR" sz="2400">
                <a:latin typeface="Calibri" pitchFamily="34" charset="0"/>
              </a:rPr>
              <a:t>, 3. Baskı, İletişim Yayınları, İstanbul, 2018.</a:t>
            </a:r>
          </a:p>
          <a:p>
            <a:pPr marL="228600" indent="-228600" algn="just">
              <a:lnSpc>
                <a:spcPct val="90000"/>
              </a:lnSpc>
              <a:spcBef>
                <a:spcPts val="1000"/>
              </a:spcBef>
              <a:buFont typeface="Arial" charset="0"/>
              <a:buChar char="•"/>
            </a:pPr>
            <a:r>
              <a:rPr lang="tr-TR" sz="2400">
                <a:latin typeface="Calibri" pitchFamily="34" charset="0"/>
              </a:rPr>
              <a:t>Ahmet Ağaoğlu, </a:t>
            </a:r>
            <a:r>
              <a:rPr lang="tr-TR" sz="2400" b="1">
                <a:latin typeface="Calibri" pitchFamily="34" charset="0"/>
              </a:rPr>
              <a:t>Serbest Fırka Hatıraları</a:t>
            </a:r>
            <a:r>
              <a:rPr lang="tr-TR" sz="2400">
                <a:latin typeface="Calibri" pitchFamily="34" charset="0"/>
              </a:rPr>
              <a:t>, 2. Baskı, İletişim Yayınları, İstanbul, 2011.</a:t>
            </a:r>
          </a:p>
          <a:p>
            <a:pPr marL="228600" indent="-228600" algn="just">
              <a:lnSpc>
                <a:spcPct val="90000"/>
              </a:lnSpc>
              <a:spcBef>
                <a:spcPts val="1000"/>
              </a:spcBef>
              <a:buFont typeface="Arial" charset="0"/>
              <a:buChar char="•"/>
            </a:pPr>
            <a:r>
              <a:rPr lang="tr-TR" sz="2400"/>
              <a:t>Mete Tunçay, </a:t>
            </a:r>
            <a:r>
              <a:rPr lang="tr-TR" sz="2400" b="1"/>
              <a:t>Türkiye Cumhuriyeti’nde Tek Parti Yönetiminin Kurulması, 1923-1931</a:t>
            </a:r>
            <a:r>
              <a:rPr lang="tr-TR" sz="2400"/>
              <a:t>, Tarih Vakfı Yurt Yayınları, İstanbul, 2005.</a:t>
            </a:r>
          </a:p>
          <a:p>
            <a:pPr marL="228600" indent="-228600" algn="just">
              <a:lnSpc>
                <a:spcPct val="90000"/>
              </a:lnSpc>
              <a:spcBef>
                <a:spcPts val="1000"/>
              </a:spcBef>
              <a:buFont typeface="Arial" charset="0"/>
              <a:buChar char="•"/>
            </a:pPr>
            <a:r>
              <a:rPr lang="tr-TR" sz="2400"/>
              <a:t>Eric Jan Zürcher, </a:t>
            </a:r>
            <a:r>
              <a:rPr lang="tr-TR" sz="2400" b="1"/>
              <a:t>Terakkiperver Cumhuriyet Fırkası, 1924-1925</a:t>
            </a:r>
            <a:r>
              <a:rPr lang="tr-TR" sz="2400"/>
              <a:t>, İletişim Yayınları, 2003.</a:t>
            </a:r>
          </a:p>
          <a:p>
            <a:pPr marL="228600" indent="-228600" algn="just">
              <a:lnSpc>
                <a:spcPct val="90000"/>
              </a:lnSpc>
              <a:spcBef>
                <a:spcPts val="1000"/>
              </a:spcBef>
              <a:buFont typeface="Arial" charset="0"/>
              <a:buChar char="•"/>
            </a:pPr>
            <a:r>
              <a:rPr lang="tr-TR" sz="2400"/>
              <a:t>Nevin Yurtsever Ateş, </a:t>
            </a:r>
            <a:r>
              <a:rPr lang="tr-TR" sz="2400" b="1"/>
              <a:t>Türkiye Cumhuriyetinin Kuruluşu ve Terakkiperver Cumhuriyet Fırkası,</a:t>
            </a:r>
            <a:r>
              <a:rPr lang="tr-TR" sz="2400"/>
              <a:t> Sarmal Yayınevi, İstanbul, 1994.</a:t>
            </a:r>
          </a:p>
          <a:p>
            <a:pPr marL="228600" indent="-228600" algn="just">
              <a:lnSpc>
                <a:spcPct val="90000"/>
              </a:lnSpc>
              <a:spcBef>
                <a:spcPts val="1000"/>
              </a:spcBef>
              <a:buFont typeface="Arial" charset="0"/>
              <a:buChar char="•"/>
            </a:pPr>
            <a:endParaRPr lang="tr-TR" sz="2400">
              <a:latin typeface="Calibri"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Content Placeholder 2"/>
          <p:cNvSpPr txBox="1">
            <a:spLocks/>
          </p:cNvSpPr>
          <p:nvPr/>
        </p:nvSpPr>
        <p:spPr bwMode="auto">
          <a:xfrm>
            <a:off x="762000" y="438150"/>
            <a:ext cx="9898063" cy="5989638"/>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1929 Büyük Buhran’ı Türkiye’yi de çok ciddi bir şekilde etkilemiştir. Özellikle tarım sektörü büyük bir krizin içerisindedir. (Tarım ürünlerinin fiyatları düşmüştür. Batı Anadolu’da İzmir, Aydın, Manisa ve Balıkesir çevresi) </a:t>
            </a:r>
          </a:p>
          <a:p>
            <a:pPr marL="228600" indent="-228600" algn="just">
              <a:lnSpc>
                <a:spcPct val="90000"/>
              </a:lnSpc>
              <a:spcBef>
                <a:spcPts val="1000"/>
              </a:spcBef>
              <a:buFont typeface="Arial" charset="0"/>
              <a:buChar char="•"/>
            </a:pPr>
            <a:r>
              <a:rPr lang="tr-TR" sz="2800">
                <a:latin typeface="Calibri" pitchFamily="34" charset="0"/>
              </a:rPr>
              <a:t>Geniş halk kitleleri (nüfusun çok büyük bir kesimi çiftçi/köylü) bu kötü durumu CHF’nin iktisadî politikalarına bağlamaktadır.</a:t>
            </a:r>
          </a:p>
          <a:p>
            <a:pPr marL="228600" indent="-228600" algn="just">
              <a:lnSpc>
                <a:spcPct val="90000"/>
              </a:lnSpc>
              <a:spcBef>
                <a:spcPts val="1000"/>
              </a:spcBef>
              <a:buFont typeface="Arial" charset="0"/>
              <a:buChar char="•"/>
            </a:pPr>
            <a:r>
              <a:rPr lang="tr-TR" sz="2800">
                <a:latin typeface="Calibri" pitchFamily="34" charset="0"/>
              </a:rPr>
              <a:t>1925-1929 arası dönemde (Takrir-i Sükun Dönemi) gerçekleştirilen devam hareketleri (Şapka, kılık-kıyafet, harf, takvim, Medeni Kanun, tekke ve zaviyelerin kapatılması vb.) Cumhuriyet karşıtı ve aşırı muhafazakâr kesimlerin tepkisine neden olmuştur. Bu tepkinin yumuşatılması gerekli.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extLst>
          </p:cNvPr>
          <p:cNvSpPr txBox="1">
            <a:spLocks/>
          </p:cNvSpPr>
          <p:nvPr/>
        </p:nvSpPr>
        <p:spPr>
          <a:xfrm>
            <a:off x="358775" y="153988"/>
            <a:ext cx="8496300" cy="6149975"/>
          </a:xfrm>
          <a:prstGeom prst="rect">
            <a:avLst/>
          </a:prstGeom>
        </p:spPr>
        <p:txBody>
          <a:bodyPr/>
          <a:lstStyle/>
          <a:p>
            <a:pPr marL="228600" indent="-228600" algn="just">
              <a:lnSpc>
                <a:spcPct val="90000"/>
              </a:lnSpc>
              <a:spcBef>
                <a:spcPts val="1000"/>
              </a:spcBef>
              <a:buFont typeface="Arial" charset="0"/>
              <a:buChar char="•"/>
            </a:pPr>
            <a:r>
              <a:rPr lang="tr-TR" sz="2800">
                <a:latin typeface="Calibri" pitchFamily="34" charset="0"/>
              </a:rPr>
              <a:t>Cumhurbaşkanı Mustafa Kemal Paşa, çok partili hayat için son derece istekli olsa da geçmiş </a:t>
            </a:r>
            <a:r>
              <a:rPr lang="tr-TR" sz="2800">
                <a:solidFill>
                  <a:schemeClr val="hlink"/>
                </a:solidFill>
                <a:latin typeface="Calibri" pitchFamily="34" charset="0"/>
              </a:rPr>
              <a:t>TpCF deneyimi nedeniyle yeni kurulacak muhalefet partisinin güvenilir ellerde olmasını,</a:t>
            </a:r>
            <a:r>
              <a:rPr lang="tr-TR" sz="2800">
                <a:latin typeface="Calibri" pitchFamily="34" charset="0"/>
              </a:rPr>
              <a:t> </a:t>
            </a:r>
            <a:r>
              <a:rPr lang="tr-TR" sz="2800">
                <a:solidFill>
                  <a:srgbClr val="FF0000"/>
                </a:solidFill>
                <a:latin typeface="Calibri" pitchFamily="34" charset="0"/>
              </a:rPr>
              <a:t>özellikle cumhuriyet ve laiklik konusunda samimi davranılmasını istiyordu</a:t>
            </a:r>
            <a:r>
              <a:rPr lang="tr-TR" sz="2800">
                <a:latin typeface="Calibri" pitchFamily="34" charset="0"/>
              </a:rPr>
              <a:t>.</a:t>
            </a:r>
          </a:p>
          <a:p>
            <a:pPr marL="228600" indent="-228600" algn="just">
              <a:lnSpc>
                <a:spcPct val="90000"/>
              </a:lnSpc>
              <a:spcBef>
                <a:spcPts val="1000"/>
              </a:spcBef>
              <a:buFont typeface="Arial" charset="0"/>
              <a:buChar char="•"/>
            </a:pPr>
            <a:r>
              <a:rPr lang="tr-TR" sz="2800">
                <a:latin typeface="Calibri" pitchFamily="34" charset="0"/>
              </a:rPr>
              <a:t>Bu nedenle yeni kurulacak muhalefet partisinin başkanı olarak Ali Fethi Bey’i düşünmüştür. </a:t>
            </a:r>
            <a:r>
              <a:rPr lang="tr-TR" sz="2800">
                <a:solidFill>
                  <a:schemeClr val="hlink"/>
                </a:solidFill>
                <a:latin typeface="Calibri" pitchFamily="34" charset="0"/>
              </a:rPr>
              <a:t>Öncelikle Mustafa Kemal Paşa ve Ali Fethi Bey Manastır Askeri İdadisi günlerinden başlayarak Harp Okulu’nda beraberdirler. Derne çarpışmalarında, Sofya’daki Ataşemiliterlik görevi sırasında ve Milli Mücadele’de Ankara’da dostlukları devam etmiştir.</a:t>
            </a:r>
          </a:p>
          <a:p>
            <a:pPr marL="228600" indent="-228600" algn="just">
              <a:lnSpc>
                <a:spcPct val="90000"/>
              </a:lnSpc>
              <a:spcBef>
                <a:spcPts val="1000"/>
              </a:spcBef>
              <a:buFont typeface="Arial" charset="0"/>
              <a:buChar char="•"/>
            </a:pPr>
            <a:r>
              <a:rPr lang="tr-TR" sz="2800">
                <a:latin typeface="Calibri" pitchFamily="34" charset="0"/>
              </a:rPr>
              <a:t>Ali Fethi Bey’in ılımlı olduğu kadar, cesur ve kararlı bir karakteri olduğu bilinmektedir. </a:t>
            </a:r>
          </a:p>
          <a:p>
            <a:pPr marL="228600" indent="-228600" algn="just">
              <a:lnSpc>
                <a:spcPct val="90000"/>
              </a:lnSpc>
              <a:spcBef>
                <a:spcPts val="1000"/>
              </a:spcBef>
              <a:buFont typeface="Arial" charset="0"/>
              <a:buChar char="•"/>
            </a:pPr>
            <a:endParaRPr lang="tr-TR" sz="2800">
              <a:latin typeface="Calibri" pitchFamily="34" charset="0"/>
            </a:endParaRPr>
          </a:p>
        </p:txBody>
      </p:sp>
      <p:pic>
        <p:nvPicPr>
          <p:cNvPr id="74754" name="Resim 1"/>
          <p:cNvPicPr>
            <a:picLocks noChangeAspect="1"/>
          </p:cNvPicPr>
          <p:nvPr/>
        </p:nvPicPr>
        <p:blipFill>
          <a:blip r:embed="rId2"/>
          <a:srcRect/>
          <a:stretch>
            <a:fillRect/>
          </a:stretch>
        </p:blipFill>
        <p:spPr bwMode="auto">
          <a:xfrm>
            <a:off x="8972550" y="153988"/>
            <a:ext cx="2981325" cy="3929062"/>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Content Placeholder 2"/>
          <p:cNvSpPr txBox="1">
            <a:spLocks/>
          </p:cNvSpPr>
          <p:nvPr/>
        </p:nvSpPr>
        <p:spPr bwMode="auto">
          <a:xfrm>
            <a:off x="358775" y="153988"/>
            <a:ext cx="11641138" cy="60055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solidFill>
                  <a:srgbClr val="0070C0"/>
                </a:solidFill>
                <a:latin typeface="Calibri" pitchFamily="34" charset="0"/>
              </a:rPr>
              <a:t>Cumhuriyet ve laiklik konularında </a:t>
            </a:r>
            <a:r>
              <a:rPr lang="tr-TR" sz="2800">
                <a:latin typeface="Calibri" pitchFamily="34" charset="0"/>
              </a:rPr>
              <a:t>TpCF deneyimi sırasında takındığı tavır son </a:t>
            </a:r>
            <a:r>
              <a:rPr lang="tr-TR" sz="2800">
                <a:solidFill>
                  <a:schemeClr val="hlink"/>
                </a:solidFill>
                <a:latin typeface="Calibri" pitchFamily="34" charset="0"/>
              </a:rPr>
              <a:t>özellikle iktidar partisi CHF’nin iktsadî politikalarına alternatif</a:t>
            </a:r>
            <a:r>
              <a:rPr lang="tr-TR" sz="2800">
                <a:solidFill>
                  <a:srgbClr val="4472C4"/>
                </a:solidFill>
                <a:latin typeface="Calibri" pitchFamily="34" charset="0"/>
              </a:rPr>
              <a:t> </a:t>
            </a:r>
            <a:r>
              <a:rPr lang="tr-TR" sz="2800">
                <a:latin typeface="Calibri" pitchFamily="34" charset="0"/>
              </a:rPr>
              <a:t>derece açıktır.</a:t>
            </a:r>
          </a:p>
          <a:p>
            <a:pPr marL="228600" indent="-228600" algn="just">
              <a:lnSpc>
                <a:spcPct val="90000"/>
              </a:lnSpc>
              <a:spcBef>
                <a:spcPts val="1000"/>
              </a:spcBef>
              <a:buFont typeface="Arial" charset="0"/>
              <a:buChar char="•"/>
            </a:pPr>
            <a:r>
              <a:rPr lang="tr-TR" sz="2800">
                <a:latin typeface="Calibri" pitchFamily="34" charset="0"/>
              </a:rPr>
              <a:t>Bunların yanında </a:t>
            </a:r>
            <a:r>
              <a:rPr lang="tr-TR" sz="2800">
                <a:solidFill>
                  <a:srgbClr val="FF0000"/>
                </a:solidFill>
                <a:latin typeface="Calibri" pitchFamily="34" charset="0"/>
              </a:rPr>
              <a:t>Ali Fethi Bey siyasal ve iktisadî anlamda liberal düşünceyi savunmaktadır</a:t>
            </a:r>
            <a:r>
              <a:rPr lang="tr-TR" sz="2800">
                <a:latin typeface="Calibri" pitchFamily="34" charset="0"/>
              </a:rPr>
              <a:t>. </a:t>
            </a:r>
            <a:r>
              <a:rPr lang="tr-TR" sz="2800">
                <a:solidFill>
                  <a:schemeClr val="hlink"/>
                </a:solidFill>
                <a:latin typeface="Calibri" pitchFamily="34" charset="0"/>
              </a:rPr>
              <a:t>Hükümetin devletçi politikalarını eleştirebilecek bir isimdir</a:t>
            </a:r>
            <a:r>
              <a:rPr lang="tr-TR" sz="2800">
                <a:solidFill>
                  <a:srgbClr val="4472C4"/>
                </a:solidFill>
                <a:latin typeface="Calibri" pitchFamily="34" charset="0"/>
              </a:rPr>
              <a:t>.</a:t>
            </a:r>
          </a:p>
          <a:p>
            <a:pPr marL="228600" indent="-228600" algn="just">
              <a:lnSpc>
                <a:spcPct val="90000"/>
              </a:lnSpc>
              <a:spcBef>
                <a:spcPts val="1000"/>
              </a:spcBef>
              <a:buFont typeface="Arial" charset="0"/>
              <a:buChar char="•"/>
            </a:pPr>
            <a:r>
              <a:rPr lang="tr-TR" sz="2800">
                <a:latin typeface="Calibri" pitchFamily="34" charset="0"/>
              </a:rPr>
              <a:t> İktisadî buhran nedeniyle ülkede çok büyük memnuniyetsizliğin var olduğu, Cumhuriyet Halk Fırkası’na karşı geniş bir muhalefetin oluştuğu bir sırada Mustafa Kemal Paşa bunu fırsata çevirmek istemiştir.</a:t>
            </a:r>
          </a:p>
          <a:p>
            <a:pPr marL="228600" indent="-228600" algn="just">
              <a:lnSpc>
                <a:spcPct val="90000"/>
              </a:lnSpc>
              <a:spcBef>
                <a:spcPts val="1000"/>
              </a:spcBef>
              <a:buFont typeface="Arial" charset="0"/>
              <a:buChar char="•"/>
            </a:pPr>
            <a:r>
              <a:rPr lang="tr-TR" sz="2800">
                <a:latin typeface="Calibri" pitchFamily="34" charset="0"/>
              </a:rPr>
              <a:t>Kurulacak yeni bir parti, iktidardan hoşnutsuz bu halk kitlelerinin desteğini kazanarak Meclis’te iktidar partisini eleştirebilecektir. Böylece parlamenter demokrasinin gereği yerine getirilmiş, iktidar denetlenmiş ve Cumhuriyet idaresi pekişmiş olacaktır.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76802" name="Title 1"/>
          <p:cNvSpPr txBox="1">
            <a:spLocks/>
          </p:cNvSpPr>
          <p:nvPr/>
        </p:nvSpPr>
        <p:spPr bwMode="auto">
          <a:xfrm>
            <a:off x="217488" y="98425"/>
            <a:ext cx="11799887" cy="6418263"/>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400">
                <a:solidFill>
                  <a:schemeClr val="hlink"/>
                </a:solidFill>
                <a:latin typeface="Calibri" pitchFamily="34" charset="0"/>
                <a:cs typeface="Times New Roman" pitchFamily="18" charset="0"/>
              </a:rPr>
              <a:t>Fırkanın Kuruluşu:</a:t>
            </a:r>
          </a:p>
          <a:p>
            <a:pPr marL="457200" indent="-457200" algn="just">
              <a:lnSpc>
                <a:spcPct val="90000"/>
              </a:lnSpc>
              <a:buFont typeface="Arial" charset="0"/>
              <a:buChar char="•"/>
            </a:pPr>
            <a:r>
              <a:rPr lang="tr-TR" sz="2400">
                <a:latin typeface="Calibri" pitchFamily="34" charset="0"/>
                <a:cs typeface="Times New Roman" pitchFamily="18" charset="0"/>
              </a:rPr>
              <a:t>Paris Büyükelçiliği yapan Ali Fethi Bey’in yaz tatilini geçirmek üzere Türkiye’ye gelmesini fırsat bilen Cumhurbaşkanı Mustafa Kemal Paşa, onu Yalova’daki evine davet etmiştir.</a:t>
            </a:r>
          </a:p>
          <a:p>
            <a:pPr marL="457200" indent="-457200" algn="just">
              <a:lnSpc>
                <a:spcPct val="90000"/>
              </a:lnSpc>
              <a:buFont typeface="Arial" charset="0"/>
              <a:buChar char="•"/>
            </a:pPr>
            <a:r>
              <a:rPr lang="tr-TR" sz="2400">
                <a:latin typeface="Calibri" pitchFamily="34" charset="0"/>
                <a:cs typeface="Times New Roman" pitchFamily="18" charset="0"/>
              </a:rPr>
              <a:t>7 Ağustos 1930 tarihinde gerçekleştirilen bu görüşmede Mustafa Kemal Paşa, Ali Fethi Bey’e bir parti kurma teklifi sunmuştur.</a:t>
            </a:r>
          </a:p>
          <a:p>
            <a:pPr marL="457200" indent="-457200" algn="just">
              <a:lnSpc>
                <a:spcPct val="90000"/>
              </a:lnSpc>
              <a:buFont typeface="Arial" charset="0"/>
              <a:buChar char="•"/>
            </a:pPr>
            <a:r>
              <a:rPr lang="tr-TR" sz="2400">
                <a:latin typeface="Calibri" pitchFamily="34" charset="0"/>
                <a:cs typeface="Times New Roman" pitchFamily="18" charset="0"/>
              </a:rPr>
              <a:t>Mustafa Kemal kendisinin Cumhurbaşkanı olarak tarafsız kalacağını, </a:t>
            </a:r>
            <a:r>
              <a:rPr lang="tr-TR" sz="2400">
                <a:solidFill>
                  <a:srgbClr val="FF0000"/>
                </a:solidFill>
                <a:latin typeface="Calibri" pitchFamily="34" charset="0"/>
                <a:cs typeface="Times New Roman" pitchFamily="18" charset="0"/>
              </a:rPr>
              <a:t>yeni kurulacak parti yöneticilerinin Cumhuriyet ve laiklik konularında asla taviz vermemeleri halinde</a:t>
            </a:r>
            <a:r>
              <a:rPr lang="tr-TR" sz="2400">
                <a:latin typeface="Calibri" pitchFamily="34" charset="0"/>
                <a:cs typeface="Times New Roman" pitchFamily="18" charset="0"/>
              </a:rPr>
              <a:t> </a:t>
            </a:r>
            <a:r>
              <a:rPr lang="tr-TR" sz="2400">
                <a:solidFill>
                  <a:srgbClr val="FF0000"/>
                </a:solidFill>
                <a:latin typeface="Calibri" pitchFamily="34" charset="0"/>
                <a:cs typeface="Times New Roman" pitchFamily="18" charset="0"/>
              </a:rPr>
              <a:t>kendisinin de her türlü desteği vereceğini ifade etmiştir. </a:t>
            </a:r>
          </a:p>
          <a:p>
            <a:pPr marL="457200" indent="-457200" algn="just">
              <a:lnSpc>
                <a:spcPct val="90000"/>
              </a:lnSpc>
              <a:buFont typeface="Arial" charset="0"/>
              <a:buChar char="•"/>
            </a:pPr>
            <a:r>
              <a:rPr lang="tr-TR" sz="2400"/>
              <a:t>Mustafa Kemal Paşa, halkın yeni bir partinin kurulacağı haberine nasıl bir tepki vereceğini ölçmek adına Vakit gazetesi Asım Us’u da Yalova’ya çağırarak kendisi ile görüşmüştür. </a:t>
            </a:r>
          </a:p>
          <a:p>
            <a:pPr marL="457200" indent="-457200" algn="just">
              <a:lnSpc>
                <a:spcPct val="90000"/>
              </a:lnSpc>
              <a:buFont typeface="Arial" charset="0"/>
              <a:buChar char="•"/>
            </a:pPr>
            <a:r>
              <a:rPr lang="tr-TR" sz="2400"/>
              <a:t>9 Ağustos 1930 tarihli Vakit gazetesinde yeni bir partinin kurulacağına dair ilk haber yayınlanmıştır. Partinin başkanlığını </a:t>
            </a:r>
            <a:r>
              <a:rPr lang="tr-TR" sz="2400">
                <a:solidFill>
                  <a:schemeClr val="hlink"/>
                </a:solidFill>
              </a:rPr>
              <a:t>Ali Fethi Bey’in üstleneceği</a:t>
            </a:r>
            <a:r>
              <a:rPr lang="tr-TR" sz="2400"/>
              <a:t>, yeni partinin </a:t>
            </a:r>
            <a:r>
              <a:rPr lang="tr-TR" sz="2400">
                <a:solidFill>
                  <a:srgbClr val="FF0000"/>
                </a:solidFill>
              </a:rPr>
              <a:t>cumhuriyetçilik ve laiklik konusunda Halk Fırkası’nın esaslarını aynen alacağı</a:t>
            </a:r>
            <a:r>
              <a:rPr lang="tr-TR" sz="2400"/>
              <a:t>, </a:t>
            </a:r>
            <a:r>
              <a:rPr lang="tr-TR" sz="2400">
                <a:solidFill>
                  <a:schemeClr val="hlink"/>
                </a:solidFill>
              </a:rPr>
              <a:t>iktisadi anlamda Halk Fırkası’ndan farklı olarak liberalizmi benimseyeceği</a:t>
            </a:r>
            <a:r>
              <a:rPr lang="tr-TR" sz="2400">
                <a:solidFill>
                  <a:srgbClr val="00B050"/>
                </a:solidFill>
              </a:rPr>
              <a:t> </a:t>
            </a:r>
            <a:r>
              <a:rPr lang="tr-TR" sz="2400"/>
              <a:t>ve partinin </a:t>
            </a:r>
            <a:r>
              <a:rPr lang="tr-TR" sz="2400">
                <a:solidFill>
                  <a:schemeClr val="hlink"/>
                </a:solidFill>
              </a:rPr>
              <a:t>Serbest Fırka</a:t>
            </a:r>
            <a:r>
              <a:rPr lang="tr-TR" sz="2400">
                <a:solidFill>
                  <a:srgbClr val="00B0F0"/>
                </a:solidFill>
              </a:rPr>
              <a:t> </a:t>
            </a:r>
            <a:r>
              <a:rPr lang="tr-TR" sz="2400"/>
              <a:t>adını taşıyacağı yazılmıştır.</a:t>
            </a:r>
          </a:p>
          <a:p>
            <a:pPr marL="457200" indent="-457200" algn="just">
              <a:lnSpc>
                <a:spcPct val="90000"/>
              </a:lnSpc>
              <a:buFont typeface="Arial" charset="0"/>
              <a:buChar char="•"/>
            </a:pPr>
            <a:r>
              <a:rPr lang="tr-TR" sz="2400"/>
              <a:t>Aynı gün Ali Fethi Bey, Mustafa Kemal Paşa’ya bir mektup yazarak parti kurma teklifini kabul ettiğini şu cümlelerle ifade etmiştir:</a:t>
            </a:r>
          </a:p>
          <a:p>
            <a:pPr marL="457200" indent="-457200" algn="just">
              <a:lnSpc>
                <a:spcPct val="90000"/>
              </a:lnSpc>
              <a:buFont typeface="Arial" charset="0"/>
              <a:buChar char="•"/>
            </a:pPr>
            <a:endParaRPr lang="tr-TR" sz="2400">
              <a:solidFill>
                <a:srgbClr val="FF0000"/>
              </a:solidFill>
              <a:latin typeface="Calibri" pitchFamily="34"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Content Placeholder 2"/>
          <p:cNvSpPr txBox="1">
            <a:spLocks/>
          </p:cNvSpPr>
          <p:nvPr/>
        </p:nvSpPr>
        <p:spPr bwMode="auto">
          <a:xfrm>
            <a:off x="358775" y="153988"/>
            <a:ext cx="11641138" cy="6005512"/>
          </a:xfrm>
          <a:prstGeom prst="rect">
            <a:avLst/>
          </a:prstGeom>
          <a:noFill/>
          <a:ln w="9525">
            <a:noFill/>
            <a:miter lim="800000"/>
            <a:headEnd/>
            <a:tailEnd/>
          </a:ln>
        </p:spPr>
        <p:txBody>
          <a:bodyPr/>
          <a:lstStyle/>
          <a:p>
            <a:pPr algn="just">
              <a:lnSpc>
                <a:spcPct val="90000"/>
              </a:lnSpc>
              <a:spcBef>
                <a:spcPts val="1000"/>
              </a:spcBef>
              <a:buFont typeface="Arial" charset="0"/>
              <a:buNone/>
            </a:pPr>
            <a:r>
              <a:rPr lang="tr-TR" sz="2800">
                <a:latin typeface="Calibri" pitchFamily="34" charset="0"/>
              </a:rPr>
              <a:t>	</a:t>
            </a:r>
            <a:r>
              <a:rPr lang="tr-TR" sz="2800">
                <a:solidFill>
                  <a:schemeClr val="hlink"/>
                </a:solidFill>
                <a:latin typeface="Calibri" pitchFamily="34" charset="0"/>
              </a:rPr>
              <a:t>«…</a:t>
            </a:r>
            <a:r>
              <a:rPr lang="tr-TR" sz="2800">
                <a:solidFill>
                  <a:srgbClr val="FF0000"/>
                </a:solidFill>
                <a:latin typeface="Calibri" pitchFamily="34" charset="0"/>
              </a:rPr>
              <a:t>Tam ve gerçek Cumhuriyetçi ve bütün anlamı ile laik </a:t>
            </a:r>
            <a:r>
              <a:rPr lang="tr-TR" sz="2800">
                <a:solidFill>
                  <a:schemeClr val="hlink"/>
                </a:solidFill>
                <a:latin typeface="Calibri" pitchFamily="34" charset="0"/>
              </a:rPr>
              <a:t>ve fakat</a:t>
            </a:r>
            <a:r>
              <a:rPr lang="tr-TR" sz="2800">
                <a:solidFill>
                  <a:schemeClr val="accent1"/>
                </a:solidFill>
                <a:latin typeface="Calibri" pitchFamily="34" charset="0"/>
              </a:rPr>
              <a:t> </a:t>
            </a:r>
            <a:r>
              <a:rPr lang="tr-TR" sz="2800">
                <a:solidFill>
                  <a:srgbClr val="FF0000"/>
                </a:solidFill>
                <a:latin typeface="Calibri" pitchFamily="34" charset="0"/>
              </a:rPr>
              <a:t>CHP’nin maliye, ekonomi, iç ve dış siyasetlerinin birçok noktalarına muhalif bulunan </a:t>
            </a:r>
            <a:r>
              <a:rPr lang="tr-TR" sz="2800">
                <a:solidFill>
                  <a:schemeClr val="hlink"/>
                </a:solidFill>
                <a:latin typeface="Calibri" pitchFamily="34" charset="0"/>
              </a:rPr>
              <a:t>ayrı bir parti ile siyasal mücadele sahnesine atılmak arzusundayım.»</a:t>
            </a:r>
          </a:p>
          <a:p>
            <a:pPr algn="just">
              <a:lnSpc>
                <a:spcPct val="90000"/>
              </a:lnSpc>
              <a:spcBef>
                <a:spcPts val="1000"/>
              </a:spcBef>
              <a:buFont typeface="Arial" charset="0"/>
              <a:buChar char="•"/>
            </a:pPr>
            <a:r>
              <a:rPr lang="tr-TR" sz="2800">
                <a:latin typeface="Calibri" pitchFamily="34" charset="0"/>
              </a:rPr>
              <a:t>Mustafa Kemal Paşa, 11 Ağustos’ta verdiği yanıtta ise memnuniyetini şu şekilde dile getirmiştir:</a:t>
            </a:r>
          </a:p>
          <a:p>
            <a:pPr algn="just">
              <a:lnSpc>
                <a:spcPct val="90000"/>
              </a:lnSpc>
              <a:spcBef>
                <a:spcPts val="1000"/>
              </a:spcBef>
              <a:buFont typeface="Arial" charset="0"/>
              <a:buNone/>
            </a:pPr>
            <a:r>
              <a:rPr lang="tr-TR" sz="2800">
                <a:latin typeface="Calibri" pitchFamily="34" charset="0"/>
              </a:rPr>
              <a:t>	«…İyi niyetli kişilerin ve partilerin görüşlerini ortaya koyarak milletin yüksek menfaatlerini aramaları </a:t>
            </a:r>
            <a:r>
              <a:rPr lang="tr-TR" sz="2800">
                <a:solidFill>
                  <a:schemeClr val="hlink"/>
                </a:solidFill>
                <a:latin typeface="Calibri" pitchFamily="34" charset="0"/>
              </a:rPr>
              <a:t>benim gençliğimden beri aşık ve taraftarı olduğum bir sistemdir…</a:t>
            </a:r>
            <a:r>
              <a:rPr lang="tr-TR" sz="2800">
                <a:latin typeface="Calibri" pitchFamily="34" charset="0"/>
              </a:rPr>
              <a:t> Memnunlukla tekrar görüyorum ki, laik Cumhuriyet esasında beraberiz… </a:t>
            </a:r>
            <a:r>
              <a:rPr lang="tr-TR" sz="2800">
                <a:solidFill>
                  <a:srgbClr val="FF0000"/>
                </a:solidFill>
                <a:latin typeface="Calibri" pitchFamily="34" charset="0"/>
              </a:rPr>
              <a:t>Laik Cumhuriyet esası çerçevesinde partinizin her türlü siyasal faaliyetlerinin bir engele uğramayacağına güvenebilirsiniz</a:t>
            </a:r>
            <a:r>
              <a:rPr lang="tr-TR" sz="2800">
                <a:latin typeface="Calibri" pitchFamily="34" charset="0"/>
              </a:rPr>
              <a:t>…»</a:t>
            </a:r>
          </a:p>
          <a:p>
            <a:pPr algn="just">
              <a:lnSpc>
                <a:spcPct val="90000"/>
              </a:lnSpc>
              <a:spcBef>
                <a:spcPts val="1000"/>
              </a:spcBef>
              <a:buFont typeface="Arial" charset="0"/>
              <a:buChar char="•"/>
            </a:pPr>
            <a:r>
              <a:rPr lang="tr-TR" sz="2800">
                <a:latin typeface="Calibri" pitchFamily="34" charset="0"/>
              </a:rPr>
              <a:t>Partinin sağ mı yoksa sol mu olduğu konusunda Ahmet Ağaoğlu’nun sorusuna Ali Fethi Bey «</a:t>
            </a:r>
            <a:r>
              <a:rPr lang="tr-TR" sz="2800">
                <a:solidFill>
                  <a:srgbClr val="FF0000"/>
                </a:solidFill>
                <a:latin typeface="Calibri" pitchFamily="34" charset="0"/>
              </a:rPr>
              <a:t>Benim partim CHP’nin orta kanadı olacaktır. Sağ kanadı mı sol kanadı mı artık onu olaylar gösterecektir</a:t>
            </a:r>
            <a:r>
              <a:rPr lang="tr-TR" sz="2800">
                <a:latin typeface="Calibri" pitchFamily="34" charset="0"/>
              </a:rPr>
              <a:t>.» yanıtını vermiştir.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Content Placeholder 2"/>
          <p:cNvSpPr txBox="1">
            <a:spLocks/>
          </p:cNvSpPr>
          <p:nvPr/>
        </p:nvSpPr>
        <p:spPr bwMode="auto">
          <a:xfrm>
            <a:off x="358775" y="153988"/>
            <a:ext cx="11512550" cy="61499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Partinin resmi kuruluşu </a:t>
            </a:r>
            <a:r>
              <a:rPr lang="tr-TR" sz="2800">
                <a:solidFill>
                  <a:schemeClr val="hlink"/>
                </a:solidFill>
                <a:latin typeface="Calibri" pitchFamily="34" charset="0"/>
              </a:rPr>
              <a:t>12 Ağustos 1930’da</a:t>
            </a:r>
            <a:r>
              <a:rPr lang="tr-TR" sz="2800">
                <a:latin typeface="Calibri" pitchFamily="34" charset="0"/>
              </a:rPr>
              <a:t> İstanbul Valiliği’ne yapılan müracaatla gerçekleşmiştir. İlk merkez Taksim’de açılmıştır.</a:t>
            </a:r>
          </a:p>
          <a:p>
            <a:pPr marL="228600" indent="-228600" algn="just">
              <a:lnSpc>
                <a:spcPct val="90000"/>
              </a:lnSpc>
              <a:spcBef>
                <a:spcPts val="1000"/>
              </a:spcBef>
              <a:buFont typeface="Arial" charset="0"/>
              <a:buChar char="•"/>
            </a:pPr>
            <a:r>
              <a:rPr lang="tr-TR" sz="2800">
                <a:latin typeface="Calibri" pitchFamily="34" charset="0"/>
              </a:rPr>
              <a:t>Mustafa Kemal Paşa, yeni kurulana partinin güçlenmesi için çok yakınındaki isimlerin bu partide yer almasını sağlayarak destek vermiştir.</a:t>
            </a:r>
          </a:p>
          <a:p>
            <a:pPr marL="228600" indent="-228600" algn="just">
              <a:lnSpc>
                <a:spcPct val="90000"/>
              </a:lnSpc>
              <a:spcBef>
                <a:spcPts val="1000"/>
              </a:spcBef>
              <a:buFont typeface="Arial" charset="0"/>
              <a:buChar char="•"/>
            </a:pPr>
            <a:r>
              <a:rPr lang="tr-TR" sz="2800">
                <a:latin typeface="Calibri" pitchFamily="34" charset="0"/>
              </a:rPr>
              <a:t>Nuri Conker, Tahsin Uzer ve kız kardeşi Makbule (Atadan) Hanım yeni partiye üye olmuştur. </a:t>
            </a:r>
          </a:p>
          <a:p>
            <a:pPr marL="228600" indent="-228600" algn="just">
              <a:lnSpc>
                <a:spcPct val="90000"/>
              </a:lnSpc>
              <a:spcBef>
                <a:spcPts val="1000"/>
              </a:spcBef>
              <a:buFont typeface="Arial" charset="0"/>
              <a:buChar char="•"/>
            </a:pPr>
            <a:r>
              <a:rPr lang="tr-TR" sz="2800">
                <a:solidFill>
                  <a:srgbClr val="FF0000"/>
                </a:solidFill>
                <a:latin typeface="Calibri" pitchFamily="34" charset="0"/>
              </a:rPr>
              <a:t>Başkan: Ali Fethi Okyar</a:t>
            </a:r>
          </a:p>
          <a:p>
            <a:pPr marL="228600" indent="-228600" algn="just">
              <a:lnSpc>
                <a:spcPct val="90000"/>
              </a:lnSpc>
              <a:spcBef>
                <a:spcPts val="1000"/>
              </a:spcBef>
              <a:buFont typeface="Arial" charset="0"/>
              <a:buChar char="•"/>
            </a:pPr>
            <a:r>
              <a:rPr lang="tr-TR" sz="2800">
                <a:solidFill>
                  <a:srgbClr val="FF0000"/>
                </a:solidFill>
                <a:latin typeface="Calibri" pitchFamily="34" charset="0"/>
              </a:rPr>
              <a:t>Genel Sekreter: Nuri Conker</a:t>
            </a:r>
          </a:p>
          <a:p>
            <a:pPr marL="228600" indent="-228600" algn="just">
              <a:lnSpc>
                <a:spcPct val="90000"/>
              </a:lnSpc>
              <a:spcBef>
                <a:spcPts val="1000"/>
              </a:spcBef>
              <a:buFont typeface="Arial" charset="0"/>
              <a:buChar char="•"/>
            </a:pPr>
            <a:r>
              <a:rPr lang="tr-TR" sz="2800">
                <a:solidFill>
                  <a:srgbClr val="FF0000"/>
                </a:solidFill>
                <a:latin typeface="Calibri" pitchFamily="34" charset="0"/>
              </a:rPr>
              <a:t>Üyeler: Ahmet Ağaoğlu, Tahsin Uzer, Mehmet Emin Yurdakul, Nakıyüddin Efendi, Reşit Galip, Ali Haydar, Refik, İbrahim Beyler.</a:t>
            </a:r>
          </a:p>
          <a:p>
            <a:pPr marL="228600" indent="-228600" algn="just">
              <a:lnSpc>
                <a:spcPct val="90000"/>
              </a:lnSpc>
              <a:spcBef>
                <a:spcPts val="1000"/>
              </a:spcBef>
              <a:buFont typeface="Arial" charset="0"/>
              <a:buChar char="•"/>
            </a:pPr>
            <a:endParaRPr lang="tr-TR" sz="2800">
              <a:latin typeface="Calibri"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Content Placeholder 2"/>
          <p:cNvSpPr txBox="1">
            <a:spLocks/>
          </p:cNvSpPr>
          <p:nvPr/>
        </p:nvSpPr>
        <p:spPr bwMode="auto">
          <a:xfrm>
            <a:off x="358775" y="153988"/>
            <a:ext cx="11120438" cy="626586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endParaRPr lang="tr-TR" sz="2600">
              <a:latin typeface="Calibri" pitchFamily="34" charset="0"/>
            </a:endParaRPr>
          </a:p>
        </p:txBody>
      </p:sp>
      <p:pic>
        <p:nvPicPr>
          <p:cNvPr id="79874" name="Resim 14"/>
          <p:cNvPicPr>
            <a:picLocks noChangeAspect="1"/>
          </p:cNvPicPr>
          <p:nvPr/>
        </p:nvPicPr>
        <p:blipFill>
          <a:blip r:embed="rId3"/>
          <a:srcRect/>
          <a:stretch>
            <a:fillRect/>
          </a:stretch>
        </p:blipFill>
        <p:spPr bwMode="auto">
          <a:xfrm>
            <a:off x="782638" y="168275"/>
            <a:ext cx="2076450" cy="2735263"/>
          </a:xfrm>
          <a:prstGeom prst="rect">
            <a:avLst/>
          </a:prstGeom>
          <a:noFill/>
          <a:ln w="9525">
            <a:noFill/>
            <a:miter lim="800000"/>
            <a:headEnd/>
            <a:tailEnd/>
          </a:ln>
        </p:spPr>
      </p:pic>
      <p:pic>
        <p:nvPicPr>
          <p:cNvPr id="79875" name="Resim 15"/>
          <p:cNvPicPr>
            <a:picLocks noChangeAspect="1"/>
          </p:cNvPicPr>
          <p:nvPr/>
        </p:nvPicPr>
        <p:blipFill>
          <a:blip r:embed="rId4"/>
          <a:srcRect/>
          <a:stretch>
            <a:fillRect/>
          </a:stretch>
        </p:blipFill>
        <p:spPr bwMode="auto">
          <a:xfrm>
            <a:off x="9185275" y="217488"/>
            <a:ext cx="1876425" cy="2706687"/>
          </a:xfrm>
          <a:prstGeom prst="rect">
            <a:avLst/>
          </a:prstGeom>
          <a:noFill/>
          <a:ln w="9525">
            <a:noFill/>
            <a:miter lim="800000"/>
            <a:headEnd/>
            <a:tailEnd/>
          </a:ln>
        </p:spPr>
      </p:pic>
      <p:pic>
        <p:nvPicPr>
          <p:cNvPr id="79876" name="Resim 16"/>
          <p:cNvPicPr>
            <a:picLocks noChangeAspect="1"/>
          </p:cNvPicPr>
          <p:nvPr/>
        </p:nvPicPr>
        <p:blipFill>
          <a:blip r:embed="rId5"/>
          <a:srcRect/>
          <a:stretch>
            <a:fillRect/>
          </a:stretch>
        </p:blipFill>
        <p:spPr bwMode="auto">
          <a:xfrm>
            <a:off x="3902075" y="195263"/>
            <a:ext cx="1857375" cy="2728912"/>
          </a:xfrm>
          <a:prstGeom prst="rect">
            <a:avLst/>
          </a:prstGeom>
          <a:noFill/>
          <a:ln w="9525">
            <a:noFill/>
            <a:miter lim="800000"/>
            <a:headEnd/>
            <a:tailEnd/>
          </a:ln>
        </p:spPr>
      </p:pic>
      <p:pic>
        <p:nvPicPr>
          <p:cNvPr id="79877" name="Resim 17"/>
          <p:cNvPicPr>
            <a:picLocks noChangeAspect="1"/>
          </p:cNvPicPr>
          <p:nvPr/>
        </p:nvPicPr>
        <p:blipFill>
          <a:blip r:embed="rId6"/>
          <a:srcRect/>
          <a:stretch>
            <a:fillRect/>
          </a:stretch>
        </p:blipFill>
        <p:spPr bwMode="auto">
          <a:xfrm>
            <a:off x="8102600" y="3373438"/>
            <a:ext cx="1714500" cy="2617787"/>
          </a:xfrm>
          <a:prstGeom prst="rect">
            <a:avLst/>
          </a:prstGeom>
          <a:noFill/>
          <a:ln w="9525">
            <a:noFill/>
            <a:miter lim="800000"/>
            <a:headEnd/>
            <a:tailEnd/>
          </a:ln>
        </p:spPr>
      </p:pic>
      <p:pic>
        <p:nvPicPr>
          <p:cNvPr id="79878" name="Resim 18"/>
          <p:cNvPicPr>
            <a:picLocks noChangeAspect="1"/>
          </p:cNvPicPr>
          <p:nvPr/>
        </p:nvPicPr>
        <p:blipFill>
          <a:blip r:embed="rId7"/>
          <a:srcRect/>
          <a:stretch>
            <a:fillRect/>
          </a:stretch>
        </p:blipFill>
        <p:spPr bwMode="auto">
          <a:xfrm>
            <a:off x="5332413" y="3286125"/>
            <a:ext cx="1676400" cy="2705100"/>
          </a:xfrm>
          <a:prstGeom prst="rect">
            <a:avLst/>
          </a:prstGeom>
          <a:noFill/>
          <a:ln w="9525">
            <a:noFill/>
            <a:miter lim="800000"/>
            <a:headEnd/>
            <a:tailEnd/>
          </a:ln>
        </p:spPr>
      </p:pic>
      <p:pic>
        <p:nvPicPr>
          <p:cNvPr id="79879" name="Resim 19"/>
          <p:cNvPicPr>
            <a:picLocks noChangeAspect="1"/>
          </p:cNvPicPr>
          <p:nvPr/>
        </p:nvPicPr>
        <p:blipFill>
          <a:blip r:embed="rId8"/>
          <a:srcRect/>
          <a:stretch>
            <a:fillRect/>
          </a:stretch>
        </p:blipFill>
        <p:spPr bwMode="auto">
          <a:xfrm>
            <a:off x="6572250" y="195263"/>
            <a:ext cx="1800225" cy="2736850"/>
          </a:xfrm>
          <a:prstGeom prst="rect">
            <a:avLst/>
          </a:prstGeom>
          <a:noFill/>
          <a:ln w="9525">
            <a:noFill/>
            <a:miter lim="800000"/>
            <a:headEnd/>
            <a:tailEnd/>
          </a:ln>
        </p:spPr>
      </p:pic>
      <p:pic>
        <p:nvPicPr>
          <p:cNvPr id="79880" name="Resim 20"/>
          <p:cNvPicPr>
            <a:picLocks noChangeAspect="1"/>
          </p:cNvPicPr>
          <p:nvPr/>
        </p:nvPicPr>
        <p:blipFill>
          <a:blip r:embed="rId9"/>
          <a:srcRect/>
          <a:stretch>
            <a:fillRect/>
          </a:stretch>
        </p:blipFill>
        <p:spPr bwMode="auto">
          <a:xfrm>
            <a:off x="2486025" y="3286125"/>
            <a:ext cx="1773238" cy="27051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Content Placeholder 2"/>
          <p:cNvSpPr txBox="1">
            <a:spLocks/>
          </p:cNvSpPr>
          <p:nvPr/>
        </p:nvSpPr>
        <p:spPr bwMode="auto">
          <a:xfrm>
            <a:off x="358775" y="153988"/>
            <a:ext cx="11641138" cy="60055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endParaRPr lang="tr-TR" sz="2800">
              <a:latin typeface="Calibri" pitchFamily="34" charset="0"/>
            </a:endParaRPr>
          </a:p>
        </p:txBody>
      </p:sp>
      <p:pic>
        <p:nvPicPr>
          <p:cNvPr id="81922" name="Resim 1"/>
          <p:cNvPicPr>
            <a:picLocks noChangeAspect="1"/>
          </p:cNvPicPr>
          <p:nvPr/>
        </p:nvPicPr>
        <p:blipFill>
          <a:blip r:embed="rId2"/>
          <a:srcRect/>
          <a:stretch>
            <a:fillRect/>
          </a:stretch>
        </p:blipFill>
        <p:spPr bwMode="auto">
          <a:xfrm>
            <a:off x="2884488" y="153988"/>
            <a:ext cx="6383337" cy="6005512"/>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82946" name="Title 1"/>
          <p:cNvSpPr txBox="1">
            <a:spLocks/>
          </p:cNvSpPr>
          <p:nvPr/>
        </p:nvSpPr>
        <p:spPr bwMode="auto">
          <a:xfrm>
            <a:off x="288925" y="201613"/>
            <a:ext cx="11623675" cy="6488112"/>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800">
                <a:solidFill>
                  <a:schemeClr val="hlink"/>
                </a:solidFill>
                <a:latin typeface="Calibri" pitchFamily="34" charset="0"/>
                <a:cs typeface="Times New Roman" pitchFamily="18" charset="0"/>
              </a:rPr>
              <a:t>Fırkanın Tüzük ve Programı:</a:t>
            </a:r>
          </a:p>
          <a:p>
            <a:pPr marL="457200" indent="-457200" algn="just">
              <a:lnSpc>
                <a:spcPct val="90000"/>
              </a:lnSpc>
              <a:buFont typeface="Arial" charset="0"/>
              <a:buChar char="•"/>
            </a:pPr>
            <a:r>
              <a:rPr lang="tr-TR" sz="2800">
                <a:solidFill>
                  <a:srgbClr val="FF0000"/>
                </a:solidFill>
                <a:latin typeface="Calibri" pitchFamily="34" charset="0"/>
                <a:cs typeface="Times New Roman" pitchFamily="18" charset="0"/>
              </a:rPr>
              <a:t>Parti programının ilk taslağı Ahmet Ağaoğlu tarafından hazırlanmıştır. </a:t>
            </a:r>
          </a:p>
          <a:p>
            <a:pPr marL="457200" indent="-457200" algn="just">
              <a:lnSpc>
                <a:spcPct val="90000"/>
              </a:lnSpc>
              <a:buFont typeface="Arial" charset="0"/>
              <a:buChar char="•"/>
            </a:pPr>
            <a:r>
              <a:rPr lang="tr-TR" sz="2800">
                <a:latin typeface="Calibri" pitchFamily="34" charset="0"/>
                <a:cs typeface="Times New Roman" pitchFamily="18" charset="0"/>
              </a:rPr>
              <a:t>Ali Fethi, Nuri Conker, Tahsin Uzer ve Reşit Galip tarafından tamamlanan program açıklanmadan önce Mustafa Kemal Paşa’ya takdim edilmiştir. </a:t>
            </a:r>
          </a:p>
          <a:p>
            <a:pPr marL="457200" indent="-457200" algn="just">
              <a:lnSpc>
                <a:spcPct val="90000"/>
              </a:lnSpc>
              <a:buFont typeface="Arial" charset="0"/>
              <a:buChar char="•"/>
            </a:pPr>
            <a:r>
              <a:rPr lang="tr-TR" sz="2800">
                <a:latin typeface="Calibri" pitchFamily="34" charset="0"/>
                <a:cs typeface="Times New Roman" pitchFamily="18" charset="0"/>
              </a:rPr>
              <a:t>Mustafa Kemal Paşa, 5 ve 11. maddelere devletin ekonomik girişimleri destekleyeceği ve kadınlara seçme-seçilme hakkının verileceği hususlarını da ekletmiştir. </a:t>
            </a:r>
          </a:p>
          <a:p>
            <a:pPr marL="457200" indent="-457200" algn="just">
              <a:lnSpc>
                <a:spcPct val="90000"/>
              </a:lnSpc>
              <a:buFont typeface="Arial" charset="0"/>
              <a:buChar char="•"/>
            </a:pPr>
            <a:r>
              <a:rPr lang="tr-TR" sz="2800">
                <a:latin typeface="Calibri" pitchFamily="34" charset="0"/>
                <a:cs typeface="Times New Roman" pitchFamily="18" charset="0"/>
              </a:rPr>
              <a:t>Toplam 11 maddeden oluşan programın ana ilkeleri şunlardır:</a:t>
            </a:r>
          </a:p>
          <a:p>
            <a:pPr marL="457200" indent="-457200" algn="just">
              <a:lnSpc>
                <a:spcPct val="90000"/>
              </a:lnSpc>
              <a:buFont typeface="Arial" charset="0"/>
              <a:buChar char="•"/>
            </a:pPr>
            <a:r>
              <a:rPr lang="tr-TR" sz="2800">
                <a:solidFill>
                  <a:srgbClr val="FF0000"/>
                </a:solidFill>
                <a:latin typeface="Calibri" pitchFamily="34" charset="0"/>
              </a:rPr>
              <a:t>Parti Cumhuriyetçilik, Laiklik ve Milliyetçilik esaslarına bağlıdır. </a:t>
            </a:r>
          </a:p>
          <a:p>
            <a:pPr marL="457200" indent="-457200" algn="just">
              <a:lnSpc>
                <a:spcPct val="90000"/>
              </a:lnSpc>
              <a:buFont typeface="Arial" charset="0"/>
              <a:buChar char="•"/>
            </a:pPr>
            <a:r>
              <a:rPr lang="tr-TR" sz="2800">
                <a:solidFill>
                  <a:schemeClr val="hlink"/>
                </a:solidFill>
                <a:latin typeface="Calibri" pitchFamily="34" charset="0"/>
              </a:rPr>
              <a:t>Tek dereceli seçim sisteminin kabul edilmesini, kadınlara da seçme ve seçilme hakkının verilmesi istenir. </a:t>
            </a:r>
          </a:p>
          <a:p>
            <a:pPr marL="457200" indent="-457200" algn="just">
              <a:lnSpc>
                <a:spcPct val="90000"/>
              </a:lnSpc>
              <a:buFont typeface="Arial" charset="0"/>
              <a:buChar char="•"/>
            </a:pPr>
            <a:r>
              <a:rPr lang="tr-TR" sz="2800">
                <a:solidFill>
                  <a:schemeClr val="hlink"/>
                </a:solidFill>
                <a:latin typeface="Calibri" pitchFamily="34" charset="0"/>
              </a:rPr>
              <a:t>Vergi alımında yolsuzlukların giderilmesi ve adaletin sağlanması</a:t>
            </a:r>
          </a:p>
          <a:p>
            <a:pPr marL="457200" indent="-457200" algn="just">
              <a:lnSpc>
                <a:spcPct val="90000"/>
              </a:lnSpc>
              <a:buFont typeface="Arial" charset="0"/>
              <a:buChar char="•"/>
            </a:pPr>
            <a:r>
              <a:rPr lang="tr-TR" sz="2800">
                <a:solidFill>
                  <a:schemeClr val="hlink"/>
                </a:solidFill>
                <a:latin typeface="Calibri" pitchFamily="34" charset="0"/>
              </a:rPr>
              <a:t>Büyük bayındırlık işlerindeki harcamaların tek bir kuşağın omuzlarına yüklenmemesi (Özellikle CHP’nin demiryolu politikası kastedilmektedir.)</a:t>
            </a:r>
          </a:p>
          <a:p>
            <a:pPr marL="457200" indent="-457200" algn="just">
              <a:lnSpc>
                <a:spcPct val="90000"/>
              </a:lnSpc>
              <a:buFont typeface="Arial" charset="0"/>
              <a:buChar char="•"/>
            </a:pPr>
            <a:r>
              <a:rPr lang="tr-TR" sz="2800">
                <a:solidFill>
                  <a:schemeClr val="hlink"/>
                </a:solidFill>
                <a:latin typeface="Calibri" pitchFamily="34" charset="0"/>
              </a:rPr>
              <a:t>Partinin liberal bir ekonomiyi savunduğu belirtilir. Ancak girişimcinin gücünün yetmediği yerde devletçilik uygulanacaktır.</a:t>
            </a:r>
          </a:p>
          <a:p>
            <a:pPr marL="457200" indent="-457200" algn="just">
              <a:lnSpc>
                <a:spcPct val="90000"/>
              </a:lnSpc>
              <a:buFont typeface="Arial" charset="0"/>
              <a:buChar char="•"/>
            </a:pPr>
            <a:endParaRPr lang="tr-TR" sz="2800">
              <a:solidFill>
                <a:schemeClr val="hlink"/>
              </a:solidFill>
              <a:latin typeface="Calibri" pitchFamily="34"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84994" name="Title 1"/>
          <p:cNvSpPr txBox="1">
            <a:spLocks/>
          </p:cNvSpPr>
          <p:nvPr/>
        </p:nvSpPr>
        <p:spPr bwMode="auto">
          <a:xfrm>
            <a:off x="360363" y="193675"/>
            <a:ext cx="11633200" cy="6321425"/>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400">
                <a:solidFill>
                  <a:schemeClr val="hlink"/>
                </a:solidFill>
                <a:latin typeface="Calibri" pitchFamily="34" charset="0"/>
                <a:cs typeface="Times New Roman" pitchFamily="18" charset="0"/>
              </a:rPr>
              <a:t>Kuruluş Sonrası Gelişmeler:</a:t>
            </a:r>
          </a:p>
          <a:p>
            <a:pPr marL="457200" indent="-457200" algn="just">
              <a:lnSpc>
                <a:spcPct val="90000"/>
              </a:lnSpc>
              <a:buFont typeface="Arial" charset="0"/>
              <a:buChar char="•"/>
            </a:pPr>
            <a:r>
              <a:rPr lang="tr-TR" sz="2400">
                <a:latin typeface="Calibri" pitchFamily="34" charset="0"/>
                <a:cs typeface="Times New Roman" pitchFamily="18" charset="0"/>
              </a:rPr>
              <a:t>Yeni kurulan muhalefet partisini </a:t>
            </a:r>
            <a:r>
              <a:rPr lang="tr-TR" sz="2400">
                <a:solidFill>
                  <a:schemeClr val="hlink"/>
                </a:solidFill>
                <a:latin typeface="Calibri" pitchFamily="34" charset="0"/>
                <a:cs typeface="Times New Roman" pitchFamily="18" charset="0"/>
              </a:rPr>
              <a:t>Arif Oruç’un</a:t>
            </a:r>
            <a:r>
              <a:rPr lang="tr-TR" sz="2400">
                <a:solidFill>
                  <a:srgbClr val="4472C4"/>
                </a:solidFill>
                <a:latin typeface="Calibri" pitchFamily="34" charset="0"/>
                <a:cs typeface="Times New Roman" pitchFamily="18" charset="0"/>
              </a:rPr>
              <a:t> </a:t>
            </a:r>
            <a:r>
              <a:rPr lang="tr-TR" sz="2400">
                <a:solidFill>
                  <a:srgbClr val="FF0000"/>
                </a:solidFill>
                <a:latin typeface="Calibri" pitchFamily="34" charset="0"/>
                <a:cs typeface="Times New Roman" pitchFamily="18" charset="0"/>
              </a:rPr>
              <a:t>Yarın</a:t>
            </a:r>
            <a:r>
              <a:rPr lang="tr-TR" sz="2400">
                <a:latin typeface="Calibri" pitchFamily="34" charset="0"/>
                <a:cs typeface="Times New Roman" pitchFamily="18" charset="0"/>
              </a:rPr>
              <a:t> ve </a:t>
            </a:r>
            <a:r>
              <a:rPr lang="tr-TR" sz="2400">
                <a:solidFill>
                  <a:schemeClr val="hlink"/>
                </a:solidFill>
                <a:latin typeface="Calibri" pitchFamily="34" charset="0"/>
                <a:cs typeface="Times New Roman" pitchFamily="18" charset="0"/>
              </a:rPr>
              <a:t>Zekeriya Sertel’in</a:t>
            </a:r>
            <a:r>
              <a:rPr lang="tr-TR" sz="2400">
                <a:solidFill>
                  <a:srgbClr val="4472C4"/>
                </a:solidFill>
                <a:latin typeface="Calibri" pitchFamily="34" charset="0"/>
                <a:cs typeface="Times New Roman" pitchFamily="18" charset="0"/>
              </a:rPr>
              <a:t> </a:t>
            </a:r>
            <a:r>
              <a:rPr lang="tr-TR" sz="2400">
                <a:solidFill>
                  <a:srgbClr val="FF0000"/>
                </a:solidFill>
                <a:latin typeface="Calibri" pitchFamily="34" charset="0"/>
                <a:cs typeface="Times New Roman" pitchFamily="18" charset="0"/>
              </a:rPr>
              <a:t>Son Posta  </a:t>
            </a:r>
            <a:r>
              <a:rPr lang="tr-TR" sz="2400">
                <a:latin typeface="Calibri" pitchFamily="34" charset="0"/>
                <a:cs typeface="Times New Roman" pitchFamily="18" charset="0"/>
              </a:rPr>
              <a:t>gazeteleri desteklemiştir.</a:t>
            </a:r>
          </a:p>
          <a:p>
            <a:pPr marL="457200" indent="-457200" algn="just">
              <a:lnSpc>
                <a:spcPct val="90000"/>
              </a:lnSpc>
              <a:buFont typeface="Arial" charset="0"/>
              <a:buChar char="•"/>
            </a:pPr>
            <a:r>
              <a:rPr lang="tr-TR" sz="2400">
                <a:latin typeface="Calibri" pitchFamily="34" charset="0"/>
                <a:cs typeface="Times New Roman" pitchFamily="18" charset="0"/>
              </a:rPr>
              <a:t>SCF’nin kurulmasından kısa bir süre sonra Edirne’de Mimar Mühendis Kazım Bey tarafından </a:t>
            </a:r>
            <a:r>
              <a:rPr lang="tr-TR" sz="2400">
                <a:solidFill>
                  <a:srgbClr val="FF0000"/>
                </a:solidFill>
                <a:latin typeface="Calibri" pitchFamily="34" charset="0"/>
                <a:cs typeface="Times New Roman" pitchFamily="18" charset="0"/>
              </a:rPr>
              <a:t>Türkiye Cumhuriyet Amele ve Çiftçi Fırkası</a:t>
            </a:r>
            <a:r>
              <a:rPr lang="tr-TR" sz="2400">
                <a:latin typeface="Calibri" pitchFamily="34" charset="0"/>
                <a:cs typeface="Times New Roman" pitchFamily="18" charset="0"/>
              </a:rPr>
              <a:t>; Adana’da da Abdülkadir Kemali Bey tarafından </a:t>
            </a:r>
            <a:r>
              <a:rPr lang="tr-TR" sz="2400">
                <a:solidFill>
                  <a:srgbClr val="FF0000"/>
                </a:solidFill>
                <a:latin typeface="Calibri" pitchFamily="34" charset="0"/>
                <a:cs typeface="Times New Roman" pitchFamily="18" charset="0"/>
              </a:rPr>
              <a:t>Ahali Cumhuriyet Fırkası </a:t>
            </a:r>
            <a:r>
              <a:rPr lang="tr-TR" sz="2400">
                <a:latin typeface="Calibri" pitchFamily="34" charset="0"/>
                <a:cs typeface="Times New Roman" pitchFamily="18" charset="0"/>
              </a:rPr>
              <a:t>kurulmuştur. </a:t>
            </a:r>
          </a:p>
          <a:p>
            <a:pPr marL="457200" indent="-457200" algn="just">
              <a:lnSpc>
                <a:spcPct val="90000"/>
              </a:lnSpc>
              <a:buFont typeface="Arial" charset="0"/>
              <a:buChar char="•"/>
            </a:pPr>
            <a:r>
              <a:rPr lang="tr-TR" sz="2400">
                <a:latin typeface="Calibri" pitchFamily="34" charset="0"/>
                <a:cs typeface="Times New Roman" pitchFamily="18" charset="0"/>
              </a:rPr>
              <a:t>İktidar ve muhalefet partisi arasında kısa süre sonra özellikle iktisadi konularda sert bir polemik başlamıştır. Ali Fethi Bey ve Ahmet Ağaoğlu, CHF’nin demiryolu politikasını ve bazı alanlarda (örneğin şeker) tekelci üretimin yapılmasını eleştirmiştir.</a:t>
            </a:r>
          </a:p>
          <a:p>
            <a:pPr marL="457200" indent="-457200" algn="just">
              <a:lnSpc>
                <a:spcPct val="90000"/>
              </a:lnSpc>
              <a:buFont typeface="Arial" charset="0"/>
              <a:buChar char="•"/>
            </a:pPr>
            <a:r>
              <a:rPr lang="tr-TR" sz="2400">
                <a:solidFill>
                  <a:schemeClr val="hlink"/>
                </a:solidFill>
                <a:latin typeface="Calibri" pitchFamily="34" charset="0"/>
              </a:rPr>
              <a:t>Başbakan İsmet Paşa ile Ali Fethi Okyar arasında sert tartışmalar yaşanmıştır. Tansiyonun yükselmesinde özellikle</a:t>
            </a:r>
            <a:r>
              <a:rPr lang="tr-TR" sz="2400">
                <a:solidFill>
                  <a:schemeClr val="accent1"/>
                </a:solidFill>
                <a:latin typeface="Calibri" pitchFamily="34" charset="0"/>
              </a:rPr>
              <a:t> </a:t>
            </a:r>
            <a:r>
              <a:rPr lang="tr-TR" sz="2400">
                <a:solidFill>
                  <a:srgbClr val="FF0000"/>
                </a:solidFill>
                <a:latin typeface="Calibri" pitchFamily="34" charset="0"/>
              </a:rPr>
              <a:t>1930 Belediye seçimleri öncesinde SCF’nin İzmir mitingi çok önemlidir. </a:t>
            </a:r>
          </a:p>
          <a:p>
            <a:pPr marL="457200" indent="-457200" algn="just">
              <a:lnSpc>
                <a:spcPct val="90000"/>
              </a:lnSpc>
              <a:buFont typeface="Arial" charset="0"/>
              <a:buChar char="•"/>
            </a:pPr>
            <a:r>
              <a:rPr lang="tr-TR" sz="2400">
                <a:latin typeface="Calibri" pitchFamily="34" charset="0"/>
              </a:rPr>
              <a:t>İzmir, geniş hinterlanda sahip olan önemli bir ihraç limanıdır. İktisadi kriz özellikle İzmir ve çevresinde yaşayan çiftçiyi büyük oranda etkilemiştir. Bu nedenle Batı Anadolu SCF’nin büyük bir desteğe sahip olduğu şehirdir.</a:t>
            </a:r>
          </a:p>
          <a:p>
            <a:pPr marL="457200" indent="-457200" algn="just">
              <a:lnSpc>
                <a:spcPct val="90000"/>
              </a:lnSpc>
              <a:buFont typeface="Arial" charset="0"/>
              <a:buChar char="•"/>
            </a:pPr>
            <a:r>
              <a:rPr lang="tr-TR" sz="2400">
                <a:latin typeface="Calibri" pitchFamily="34" charset="0"/>
              </a:rPr>
              <a:t>Ali Fethi Bey ve arkadaşları 4 Eylül’de 40.000 kişi ile karşılanmış çok büyük sevgi gösterileri olmuştur. İzmir valisi Kazım Dirik, Ali Fethi Bey’i karşılamaya gelmemiş ve mitingi iptal etmesini istemiştir. Bu SCF’ye karşı bir tepkidir ve olayların büyüyeceğinin de işaretidir.</a:t>
            </a:r>
            <a:endParaRPr lang="tr-TR" sz="2400">
              <a:latin typeface="Calibri" pitchFamily="34"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39938" name="Title 1"/>
          <p:cNvSpPr txBox="1">
            <a:spLocks/>
          </p:cNvSpPr>
          <p:nvPr/>
        </p:nvSpPr>
        <p:spPr bwMode="auto">
          <a:xfrm>
            <a:off x="709613" y="506413"/>
            <a:ext cx="10926762" cy="5554662"/>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400" b="1">
                <a:solidFill>
                  <a:srgbClr val="D82331"/>
                </a:solidFill>
                <a:latin typeface="Calibri" pitchFamily="34" charset="0"/>
              </a:rPr>
              <a:t>HALK FIRKASI:</a:t>
            </a:r>
          </a:p>
          <a:p>
            <a:pPr marL="457200" indent="-457200" algn="just">
              <a:lnSpc>
                <a:spcPct val="90000"/>
              </a:lnSpc>
              <a:buFont typeface="Arial" charset="0"/>
              <a:buChar char="•"/>
            </a:pPr>
            <a:r>
              <a:rPr lang="tr-TR" sz="2400" b="1">
                <a:solidFill>
                  <a:schemeClr val="hlink"/>
                </a:solidFill>
                <a:latin typeface="Calibri" pitchFamily="34" charset="0"/>
              </a:rPr>
              <a:t>Kuruluş Süreci:</a:t>
            </a:r>
          </a:p>
          <a:p>
            <a:pPr marL="457200" indent="-457200" algn="just">
              <a:lnSpc>
                <a:spcPct val="90000"/>
              </a:lnSpc>
              <a:buFont typeface="Arial" charset="0"/>
              <a:buChar char="•"/>
            </a:pPr>
            <a:r>
              <a:rPr lang="tr-TR" sz="2400">
                <a:latin typeface="Calibri" pitchFamily="34" charset="0"/>
              </a:rPr>
              <a:t>1923’te Lozan’la birlikte kalıcı barışın elde edilmesinin ardından ülkeyi </a:t>
            </a:r>
            <a:r>
              <a:rPr lang="tr-TR" sz="2400">
                <a:solidFill>
                  <a:schemeClr val="hlink"/>
                </a:solidFill>
                <a:latin typeface="Calibri" pitchFamily="34" charset="0"/>
              </a:rPr>
              <a:t>«muasır medeniyetler seviyesine çıkarmak»</a:t>
            </a:r>
            <a:r>
              <a:rPr lang="tr-TR" sz="2400">
                <a:latin typeface="Calibri" pitchFamily="34" charset="0"/>
              </a:rPr>
              <a:t> hedefine yönelik olarak sıra inkılapları gerçekleştirme aşamasına gelmişti.</a:t>
            </a:r>
          </a:p>
          <a:p>
            <a:pPr marL="457200" indent="-457200" algn="just">
              <a:lnSpc>
                <a:spcPct val="90000"/>
              </a:lnSpc>
              <a:buFont typeface="Arial" charset="0"/>
              <a:buChar char="•"/>
            </a:pPr>
            <a:r>
              <a:rPr lang="tr-TR" sz="2400">
                <a:latin typeface="Calibri" pitchFamily="34" charset="0"/>
              </a:rPr>
              <a:t>Kurtuluş Savaşı’nın başından beri </a:t>
            </a:r>
            <a:r>
              <a:rPr lang="tr-TR" sz="2400">
                <a:solidFill>
                  <a:schemeClr val="hlink"/>
                </a:solidFill>
                <a:latin typeface="Calibri" pitchFamily="34" charset="0"/>
              </a:rPr>
              <a:t>«ulusal egemenlik»</a:t>
            </a:r>
            <a:r>
              <a:rPr lang="tr-TR" sz="2400">
                <a:latin typeface="Calibri" pitchFamily="34" charset="0"/>
              </a:rPr>
              <a:t> ilkesi esas alınmış, 23 Nisan 1920’de TBMM’nin açılması ile milli irade ülkenin kaderine el koymuştu.</a:t>
            </a:r>
          </a:p>
          <a:p>
            <a:pPr marL="457200" indent="-457200" algn="just">
              <a:lnSpc>
                <a:spcPct val="90000"/>
              </a:lnSpc>
              <a:buFont typeface="Arial" charset="0"/>
              <a:buChar char="•"/>
            </a:pPr>
            <a:r>
              <a:rPr lang="tr-TR" sz="2400">
                <a:latin typeface="Calibri" pitchFamily="34" charset="0"/>
              </a:rPr>
              <a:t>Lozan öncesinde Saltanat’ın 1 Kasım 1922’de kaldırılması ile başta Cumhuriyet’in ilanı olmak üzere devrimlerin önündeki büyük bir engelin aşılması sağlanmıştır. </a:t>
            </a:r>
          </a:p>
          <a:p>
            <a:pPr marL="457200" indent="-457200" algn="just">
              <a:lnSpc>
                <a:spcPct val="90000"/>
              </a:lnSpc>
              <a:buFont typeface="Arial" charset="0"/>
              <a:buChar char="•"/>
            </a:pPr>
            <a:r>
              <a:rPr lang="tr-TR" sz="2400">
                <a:solidFill>
                  <a:srgbClr val="FF0000"/>
                </a:solidFill>
              </a:rPr>
              <a:t>Halk Fırkası’nın kurulmasının iki temel nedeni :</a:t>
            </a:r>
          </a:p>
          <a:p>
            <a:pPr marL="457200" indent="-457200" algn="just">
              <a:lnSpc>
                <a:spcPct val="90000"/>
              </a:lnSpc>
              <a:buFont typeface="Arial" charset="0"/>
              <a:buChar char="•"/>
            </a:pPr>
            <a:r>
              <a:rPr lang="tr-TR" sz="2400"/>
              <a:t>Bu ortamda bir taraftan devrimlerin belirli bir program dahilinde bir teşkilat aracılığıyla gerçekleştirilmesi ihtiyacı ortaya çıkmıştır. </a:t>
            </a:r>
          </a:p>
          <a:p>
            <a:pPr marL="457200" indent="-457200" algn="just">
              <a:lnSpc>
                <a:spcPct val="90000"/>
              </a:lnSpc>
              <a:buFont typeface="Arial" charset="0"/>
              <a:buChar char="•"/>
            </a:pPr>
            <a:r>
              <a:rPr lang="tr-TR" sz="2400"/>
              <a:t>Diğer taraftan da hedeflenen Cumhuriyet idaresi için, demokratik siyasal hayatın vazgeçilmez bir unsuru olarak çok partili hayatın gerekliliği kaçınılmaz bir gerçektir.</a:t>
            </a:r>
            <a:endParaRPr lang="tr-TR" sz="2800">
              <a:latin typeface="Calibri"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Content Placeholder 2"/>
          <p:cNvSpPr txBox="1">
            <a:spLocks/>
          </p:cNvSpPr>
          <p:nvPr/>
        </p:nvSpPr>
        <p:spPr bwMode="auto">
          <a:xfrm>
            <a:off x="228600" y="287338"/>
            <a:ext cx="11641138" cy="62642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a:latin typeface="Calibri" pitchFamily="34" charset="0"/>
              </a:rPr>
              <a:t>Ali Fethi Bey durumdan Mustafa Kemal Paşa’yı haberdar etmiş ve Mustafa Kemal Paşa, Ali Fethi Bey’in yanında olduğunu ifade etmiştir. Bütün sorumluluğun Vali, İçişleri Bakanı ve Hükümete ait olduğunu belirtmiştir.</a:t>
            </a:r>
          </a:p>
          <a:p>
            <a:pPr marL="228600" indent="-228600" algn="just">
              <a:lnSpc>
                <a:spcPct val="90000"/>
              </a:lnSpc>
              <a:spcBef>
                <a:spcPts val="1000"/>
              </a:spcBef>
              <a:buFont typeface="Arial" charset="0"/>
              <a:buChar char="•"/>
            </a:pPr>
            <a:r>
              <a:rPr lang="tr-TR" sz="2400">
                <a:latin typeface="Calibri" pitchFamily="34" charset="0"/>
              </a:rPr>
              <a:t>Hükümetin, Vali Kazım Dirik’e gerekli talimatı vermesi üzerine Kazım Dirik tavrını değiştirmiş ve miting düzenlenmiştir.</a:t>
            </a:r>
          </a:p>
          <a:p>
            <a:pPr marL="228600" indent="-228600" algn="just">
              <a:lnSpc>
                <a:spcPct val="90000"/>
              </a:lnSpc>
              <a:spcBef>
                <a:spcPts val="1000"/>
              </a:spcBef>
              <a:buFont typeface="Arial" charset="0"/>
              <a:buChar char="•"/>
            </a:pPr>
            <a:r>
              <a:rPr lang="tr-TR" sz="2400">
                <a:solidFill>
                  <a:schemeClr val="hlink"/>
                </a:solidFill>
                <a:latin typeface="Calibri" pitchFamily="34" charset="0"/>
              </a:rPr>
              <a:t>Ancak halk arasında yükselen tansiyon düşmemiş CHP’liler ve SCF’liler arasında 5 Eylül’de İzmir sokaklarında arbede yaşanmış CHP binası basılmıştır.</a:t>
            </a:r>
            <a:r>
              <a:rPr lang="tr-TR" sz="2400">
                <a:latin typeface="Calibri" pitchFamily="34" charset="0"/>
              </a:rPr>
              <a:t> Polisin müdahalesi ile açılan ateş sonucunda 12 yaşında bir çocuk ölmüş ve 15 kişi yaralanmıştır.</a:t>
            </a:r>
          </a:p>
          <a:p>
            <a:pPr marL="228600" indent="-228600" algn="just">
              <a:lnSpc>
                <a:spcPct val="90000"/>
              </a:lnSpc>
              <a:spcBef>
                <a:spcPts val="1000"/>
              </a:spcBef>
              <a:buFont typeface="Arial" charset="0"/>
              <a:buChar char="•"/>
            </a:pPr>
            <a:r>
              <a:rPr lang="tr-TR" sz="2400">
                <a:latin typeface="Calibri" pitchFamily="34" charset="0"/>
              </a:rPr>
              <a:t>SCF’liler arasında </a:t>
            </a:r>
            <a:r>
              <a:rPr lang="tr-TR" sz="2400">
                <a:solidFill>
                  <a:schemeClr val="hlink"/>
                </a:solidFill>
                <a:latin typeface="Calibri" pitchFamily="34" charset="0"/>
              </a:rPr>
              <a:t>«Kana kan isteriz»</a:t>
            </a:r>
            <a:r>
              <a:rPr lang="tr-TR" sz="2400">
                <a:latin typeface="Calibri" pitchFamily="34" charset="0"/>
              </a:rPr>
              <a:t> sloganları yükselmeye başlamıştır. Ali Fethi Bey SCF’lileri yatıştırmaya çalışmış ve miting 7 Eylül’e ertelenmiştir. </a:t>
            </a:r>
          </a:p>
          <a:p>
            <a:pPr marL="228600" indent="-228600" algn="just">
              <a:lnSpc>
                <a:spcPct val="90000"/>
              </a:lnSpc>
              <a:spcBef>
                <a:spcPts val="1000"/>
              </a:spcBef>
              <a:buFont typeface="Arial" charset="0"/>
              <a:buChar char="•"/>
            </a:pPr>
            <a:r>
              <a:rPr lang="tr-TR" sz="2400"/>
              <a:t>7 Eylül 1930’da Alsancak Stadında yapılan mitinge çok büyük bir katılım olmuştur. Ali Fethi Bey iktidarı yine ekonomi politikası açısından eleştirmiştir. </a:t>
            </a:r>
          </a:p>
          <a:p>
            <a:pPr marL="228600" indent="-228600" algn="just">
              <a:lnSpc>
                <a:spcPct val="90000"/>
              </a:lnSpc>
              <a:spcBef>
                <a:spcPts val="1000"/>
              </a:spcBef>
              <a:buFont typeface="Arial" charset="0"/>
              <a:buChar char="•"/>
            </a:pPr>
            <a:r>
              <a:rPr lang="tr-TR" sz="2400"/>
              <a:t>Ancak dinleyenler arasında bazıları CHP’ye olan öfkelerini, devrimlere verdikleri tepki ile ifade etmeye çalışmış başlarındaki şapkaları yere atıp çiğnemişler, rejim aleyhine sloganlar atmaya başlamışlardır.</a:t>
            </a:r>
          </a:p>
          <a:p>
            <a:pPr marL="228600" indent="-228600" algn="just">
              <a:lnSpc>
                <a:spcPct val="90000"/>
              </a:lnSpc>
              <a:spcBef>
                <a:spcPts val="1000"/>
              </a:spcBef>
              <a:buFont typeface="Arial" charset="0"/>
              <a:buChar char="•"/>
            </a:pPr>
            <a:endParaRPr lang="tr-TR" sz="2400">
              <a:latin typeface="Calibri"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txBox="1">
            <a:spLocks/>
          </p:cNvSpPr>
          <p:nvPr/>
        </p:nvSpPr>
        <p:spPr bwMode="auto">
          <a:xfrm>
            <a:off x="358775" y="153988"/>
            <a:ext cx="11512550" cy="61499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solidFill>
                  <a:srgbClr val="D82331"/>
                </a:solidFill>
                <a:latin typeface="Calibri" pitchFamily="34" charset="0"/>
              </a:rPr>
              <a:t>Bu durum TpCF deneyimini hatırlatmaktadır.</a:t>
            </a:r>
            <a:r>
              <a:rPr lang="tr-TR" sz="2800">
                <a:latin typeface="Calibri" pitchFamily="34" charset="0"/>
              </a:rPr>
              <a:t> Yunus Nadi Bey, 9 Eylül 1930 tarihli Cumhuriyet gazetesinde olaylara dikkat çekmiştir. Mustafa Kemal Paşa da yaptığı açıklamada tarafsız olduğunu ve hükümetin gerekeni yapacağını ifade etmiştir.</a:t>
            </a:r>
          </a:p>
          <a:p>
            <a:pPr marL="228600" indent="-228600" algn="just">
              <a:lnSpc>
                <a:spcPct val="90000"/>
              </a:lnSpc>
              <a:spcBef>
                <a:spcPts val="1000"/>
              </a:spcBef>
              <a:buFont typeface="Arial" charset="0"/>
              <a:buChar char="•"/>
            </a:pPr>
            <a:r>
              <a:rPr lang="tr-TR" sz="2800">
                <a:latin typeface="Calibri" pitchFamily="34" charset="0"/>
              </a:rPr>
              <a:t>Eylül 1930’da tek dereceli olarak gerçekleştirilen belediye seçimlerinde yeni kurula SCF kendinden beklenmedik bir başarı sergilemiş ve </a:t>
            </a:r>
            <a:r>
              <a:rPr lang="tr-TR" sz="2800">
                <a:solidFill>
                  <a:schemeClr val="hlink"/>
                </a:solidFill>
                <a:latin typeface="Calibri" pitchFamily="34" charset="0"/>
              </a:rPr>
              <a:t>502 belediyeden</a:t>
            </a:r>
            <a:r>
              <a:rPr lang="tr-TR" sz="2800">
                <a:latin typeface="Calibri" pitchFamily="34" charset="0"/>
              </a:rPr>
              <a:t> </a:t>
            </a:r>
            <a:r>
              <a:rPr lang="tr-TR" sz="2800">
                <a:solidFill>
                  <a:srgbClr val="D82331"/>
                </a:solidFill>
                <a:latin typeface="Calibri" pitchFamily="34" charset="0"/>
              </a:rPr>
              <a:t>22’sini </a:t>
            </a:r>
            <a:r>
              <a:rPr lang="tr-TR" sz="2800">
                <a:latin typeface="Calibri" pitchFamily="34" charset="0"/>
              </a:rPr>
              <a:t>kazanmıştır.</a:t>
            </a:r>
          </a:p>
          <a:p>
            <a:pPr marL="228600" indent="-228600" algn="just">
              <a:lnSpc>
                <a:spcPct val="90000"/>
              </a:lnSpc>
              <a:spcBef>
                <a:spcPts val="1000"/>
              </a:spcBef>
              <a:buFont typeface="Arial" charset="0"/>
              <a:buChar char="•"/>
            </a:pPr>
            <a:r>
              <a:rPr lang="tr-TR" sz="2800">
                <a:latin typeface="Calibri" pitchFamily="34" charset="0"/>
              </a:rPr>
              <a:t>Seçimlerde SCF aleyhine yapılan engellemelerden ve son olaylardan dolayı ortamın gerilmesinden rahatsızlık duyan Ali Fethi Bey 15 Kasım 1930’da partisini fesih kararı almıştır. </a:t>
            </a:r>
          </a:p>
          <a:p>
            <a:pPr marL="228600" indent="-228600" algn="just">
              <a:lnSpc>
                <a:spcPct val="90000"/>
              </a:lnSpc>
              <a:spcBef>
                <a:spcPts val="1000"/>
              </a:spcBef>
              <a:buFont typeface="Arial" charset="0"/>
              <a:buChar char="•"/>
            </a:pPr>
            <a:r>
              <a:rPr lang="tr-TR" sz="2800">
                <a:latin typeface="Calibri" pitchFamily="34" charset="0"/>
              </a:rPr>
              <a:t>Ahmet Ağaoğlu, Mustafa Kemal Paşa ile görüşmüş ve tarafsızlığını sürdürmesini talep etmişti. </a:t>
            </a:r>
            <a:r>
              <a:rPr lang="tr-TR" sz="2800">
                <a:solidFill>
                  <a:srgbClr val="FF0000"/>
                </a:solidFill>
                <a:latin typeface="Calibri" pitchFamily="34" charset="0"/>
              </a:rPr>
              <a:t>Mustafa Kemal Paşa’nın yanıtı «Ülkede anarşi var, anarşi. Sizin haberiniz yok. Uyanmamışsınız.»</a:t>
            </a:r>
          </a:p>
          <a:p>
            <a:pPr marL="228600" indent="-228600" algn="just">
              <a:lnSpc>
                <a:spcPct val="90000"/>
              </a:lnSpc>
              <a:spcBef>
                <a:spcPts val="1000"/>
              </a:spcBef>
              <a:buFont typeface="Arial" charset="0"/>
              <a:buChar char="•"/>
            </a:pPr>
            <a:r>
              <a:rPr lang="tr-TR" sz="2800">
                <a:latin typeface="Calibri" pitchFamily="34" charset="0"/>
              </a:rPr>
              <a:t>17 Kasım’da SCF kendini feshetmiştir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90114" name="Title 1"/>
          <p:cNvSpPr txBox="1">
            <a:spLocks/>
          </p:cNvSpPr>
          <p:nvPr/>
        </p:nvSpPr>
        <p:spPr bwMode="auto">
          <a:xfrm>
            <a:off x="317500" y="180975"/>
            <a:ext cx="11622088" cy="6400800"/>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800">
                <a:solidFill>
                  <a:srgbClr val="D82331"/>
                </a:solidFill>
                <a:latin typeface="Calibri" pitchFamily="34" charset="0"/>
                <a:cs typeface="Times New Roman" pitchFamily="18" charset="0"/>
              </a:rPr>
              <a:t>Menemen Olayı:</a:t>
            </a:r>
          </a:p>
          <a:p>
            <a:pPr marL="457200" indent="-457200" algn="just">
              <a:lnSpc>
                <a:spcPct val="90000"/>
              </a:lnSpc>
              <a:buFont typeface="Arial" charset="0"/>
              <a:buChar char="•"/>
            </a:pPr>
            <a:r>
              <a:rPr lang="tr-TR" sz="2800">
                <a:solidFill>
                  <a:schemeClr val="hlink"/>
                </a:solidFill>
                <a:latin typeface="Calibri" pitchFamily="34" charset="0"/>
                <a:cs typeface="Times New Roman" pitchFamily="18" charset="0"/>
              </a:rPr>
              <a:t>SCF’nin kapatılmasından 35 gün sonra Menemen’de rejim karşıtı çıkan isyan Mustafa Kemal’in </a:t>
            </a:r>
            <a:r>
              <a:rPr lang="tr-TR" sz="2800">
                <a:solidFill>
                  <a:srgbClr val="D82331"/>
                </a:solidFill>
                <a:latin typeface="Calibri" pitchFamily="34" charset="0"/>
                <a:cs typeface="Times New Roman" pitchFamily="18" charset="0"/>
              </a:rPr>
              <a:t>«ülkeden anarşi»</a:t>
            </a:r>
            <a:r>
              <a:rPr lang="tr-TR" sz="2800">
                <a:solidFill>
                  <a:schemeClr val="hlink"/>
                </a:solidFill>
                <a:latin typeface="Calibri" pitchFamily="34" charset="0"/>
                <a:cs typeface="Times New Roman" pitchFamily="18" charset="0"/>
              </a:rPr>
              <a:t> olduğuna yönelik tespitini haklı çıkarmıştır. </a:t>
            </a:r>
          </a:p>
          <a:p>
            <a:pPr marL="457200" indent="-457200" algn="just">
              <a:lnSpc>
                <a:spcPct val="90000"/>
              </a:lnSpc>
              <a:buFont typeface="Arial" charset="0"/>
              <a:buChar char="•"/>
            </a:pPr>
            <a:r>
              <a:rPr lang="tr-TR" sz="2800">
                <a:latin typeface="Calibri" pitchFamily="34" charset="0"/>
                <a:cs typeface="Times New Roman" pitchFamily="18" charset="0"/>
              </a:rPr>
              <a:t>Olayın arka planında İzmir, Manisa, Balıkesir çevresinde oldukça etkili olan </a:t>
            </a:r>
            <a:r>
              <a:rPr lang="tr-TR" sz="2800">
                <a:solidFill>
                  <a:srgbClr val="FF0000"/>
                </a:solidFill>
                <a:latin typeface="Calibri" pitchFamily="34" charset="0"/>
                <a:cs typeface="Times New Roman" pitchFamily="18" charset="0"/>
              </a:rPr>
              <a:t>Nakşibendi tarikatı </a:t>
            </a:r>
            <a:r>
              <a:rPr lang="tr-TR" sz="2800">
                <a:latin typeface="Calibri" pitchFamily="34" charset="0"/>
                <a:cs typeface="Times New Roman" pitchFamily="18" charset="0"/>
              </a:rPr>
              <a:t>yer almıştır. </a:t>
            </a:r>
          </a:p>
          <a:p>
            <a:pPr marL="457200" indent="-457200" algn="just">
              <a:lnSpc>
                <a:spcPct val="90000"/>
              </a:lnSpc>
              <a:buFont typeface="Arial" charset="0"/>
              <a:buChar char="•"/>
            </a:pPr>
            <a:r>
              <a:rPr lang="tr-TR" sz="2800">
                <a:latin typeface="Calibri" pitchFamily="34" charset="0"/>
                <a:cs typeface="Times New Roman" pitchFamily="18" charset="0"/>
              </a:rPr>
              <a:t>Tarikatın lideri </a:t>
            </a:r>
            <a:r>
              <a:rPr lang="tr-TR" sz="2800">
                <a:solidFill>
                  <a:srgbClr val="FF0000"/>
                </a:solidFill>
                <a:latin typeface="Calibri" pitchFamily="34" charset="0"/>
                <a:cs typeface="Times New Roman" pitchFamily="18" charset="0"/>
              </a:rPr>
              <a:t>Şeyh Esat Erbilî </a:t>
            </a:r>
            <a:r>
              <a:rPr lang="tr-TR" sz="2800">
                <a:latin typeface="Calibri" pitchFamily="34" charset="0"/>
                <a:cs typeface="Times New Roman" pitchFamily="18" charset="0"/>
              </a:rPr>
              <a:t>tarikatların kapatılması ile Erenköy’deki evine çekilmiş ancak bölgedeki etkisini </a:t>
            </a:r>
            <a:r>
              <a:rPr lang="tr-TR" sz="2800">
                <a:solidFill>
                  <a:srgbClr val="FF0000"/>
                </a:solidFill>
                <a:latin typeface="Calibri" pitchFamily="34" charset="0"/>
                <a:cs typeface="Times New Roman" pitchFamily="18" charset="0"/>
              </a:rPr>
              <a:t>Menemen Askeri Hastanesi İmamı Laz İbrahim</a:t>
            </a:r>
            <a:r>
              <a:rPr lang="tr-TR" sz="2800">
                <a:latin typeface="Calibri" pitchFamily="34" charset="0"/>
                <a:cs typeface="Times New Roman" pitchFamily="18" charset="0"/>
              </a:rPr>
              <a:t> aracılığıyla sürdürmekteydi. </a:t>
            </a:r>
          </a:p>
          <a:p>
            <a:pPr marL="457200" indent="-457200" algn="just">
              <a:lnSpc>
                <a:spcPct val="90000"/>
              </a:lnSpc>
              <a:buFont typeface="Arial" charset="0"/>
              <a:buChar char="•"/>
            </a:pPr>
            <a:r>
              <a:rPr lang="tr-TR" sz="2800">
                <a:latin typeface="Calibri" pitchFamily="34" charset="0"/>
                <a:cs typeface="Times New Roman" pitchFamily="18" charset="0"/>
              </a:rPr>
              <a:t>Laz İbrahim Manisa yöresine </a:t>
            </a:r>
            <a:r>
              <a:rPr lang="tr-TR" sz="2800">
                <a:solidFill>
                  <a:srgbClr val="FF0000"/>
                </a:solidFill>
                <a:latin typeface="Calibri" pitchFamily="34" charset="0"/>
                <a:cs typeface="Times New Roman" pitchFamily="18" charset="0"/>
              </a:rPr>
              <a:t>Başhalife</a:t>
            </a:r>
            <a:r>
              <a:rPr lang="tr-TR" sz="2800">
                <a:latin typeface="Calibri" pitchFamily="34" charset="0"/>
                <a:cs typeface="Times New Roman" pitchFamily="18" charset="0"/>
              </a:rPr>
              <a:t> olarak atanmıştır.</a:t>
            </a:r>
          </a:p>
          <a:p>
            <a:pPr marL="457200" indent="-457200" algn="just">
              <a:lnSpc>
                <a:spcPct val="90000"/>
              </a:lnSpc>
              <a:spcBef>
                <a:spcPts val="1000"/>
              </a:spcBef>
              <a:buFont typeface="Arial" charset="0"/>
              <a:buChar char="•"/>
            </a:pPr>
            <a:r>
              <a:rPr lang="tr-TR" sz="2800">
                <a:latin typeface="Calibri" pitchFamily="34" charset="0"/>
              </a:rPr>
              <a:t>Laz İbrahim, emeklilik sonrasında Menemen Muradiye Camii’nde imamlık yapmaya başlamış ve özellikle delikanlılık çağındaki gençleri, esnaf çıraklarını etkilemiştir.</a:t>
            </a:r>
          </a:p>
          <a:p>
            <a:pPr marL="457200" indent="-457200" algn="just">
              <a:lnSpc>
                <a:spcPct val="90000"/>
              </a:lnSpc>
              <a:buFont typeface="Arial" charset="0"/>
              <a:buChar char="•"/>
            </a:pPr>
            <a:r>
              <a:rPr lang="tr-TR" sz="2800">
                <a:latin typeface="Calibri" pitchFamily="34" charset="0"/>
              </a:rPr>
              <a:t>Tarikat üyelerinden </a:t>
            </a:r>
            <a:r>
              <a:rPr lang="tr-TR" sz="2800">
                <a:solidFill>
                  <a:srgbClr val="FF0000"/>
                </a:solidFill>
                <a:latin typeface="Calibri" pitchFamily="34" charset="0"/>
              </a:rPr>
              <a:t>Giritli Derviş Mehmet </a:t>
            </a:r>
            <a:r>
              <a:rPr lang="tr-TR" sz="2800">
                <a:latin typeface="Calibri" pitchFamily="34" charset="0"/>
              </a:rPr>
              <a:t>«Mehdiliğini» ilan etmiştir. Kendisine kurşun işlemeyeceği ve öldürülemeyeceğini iddia etmiştir.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Content Placeholder 2"/>
          <p:cNvSpPr txBox="1">
            <a:spLocks/>
          </p:cNvSpPr>
          <p:nvPr/>
        </p:nvSpPr>
        <p:spPr bwMode="auto">
          <a:xfrm>
            <a:off x="358775" y="153988"/>
            <a:ext cx="8218488" cy="582612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a:latin typeface="Calibri" pitchFamily="34" charset="0"/>
              </a:rPr>
              <a:t>İktisadî krizin olumsuz etkilerinin görüldüğü bölgede işsiz gençler üzerinde tarikatın söylemleri yankı bulmuştur. O tarihlerde 5 bin nüfuslu bir kasaba olan Menemen büyük oranda fakir muhacirlerin yaşadığı bir yerdir.</a:t>
            </a:r>
          </a:p>
          <a:p>
            <a:pPr marL="228600" indent="-228600" algn="just">
              <a:lnSpc>
                <a:spcPct val="90000"/>
              </a:lnSpc>
              <a:spcBef>
                <a:spcPts val="1000"/>
              </a:spcBef>
              <a:buFont typeface="Arial" charset="0"/>
              <a:buChar char="•"/>
            </a:pPr>
            <a:r>
              <a:rPr lang="tr-TR" sz="2400"/>
              <a:t>Son seçimlerde Menemen’de SCF’nin kazanmış olması Derviş Mehmet ve diğer tarikat üyelerini ümitlendirmiştir. </a:t>
            </a:r>
          </a:p>
          <a:p>
            <a:pPr marL="228600" indent="-228600" algn="just">
              <a:lnSpc>
                <a:spcPct val="90000"/>
              </a:lnSpc>
              <a:spcBef>
                <a:spcPts val="1000"/>
              </a:spcBef>
              <a:buFont typeface="Arial" charset="0"/>
              <a:buChar char="•"/>
            </a:pPr>
            <a:r>
              <a:rPr lang="tr-TR" sz="2400"/>
              <a:t>6 Aralık 1930’da Menemen’de harekete geçmeye karar veren </a:t>
            </a:r>
            <a:r>
              <a:rPr lang="tr-TR" sz="2400">
                <a:solidFill>
                  <a:srgbClr val="FF0000"/>
                </a:solidFill>
              </a:rPr>
              <a:t>Derviş Mehmet </a:t>
            </a:r>
            <a:r>
              <a:rPr lang="tr-TR" sz="2400"/>
              <a:t>ve arkadaşları </a:t>
            </a:r>
            <a:r>
              <a:rPr lang="tr-TR" sz="2400">
                <a:solidFill>
                  <a:srgbClr val="FF0000"/>
                </a:solidFill>
              </a:rPr>
              <a:t>Şamdan Mehmet, Sütçü Mehmet </a:t>
            </a:r>
            <a:r>
              <a:rPr lang="tr-TR" sz="2400"/>
              <a:t>ve </a:t>
            </a:r>
            <a:r>
              <a:rPr lang="tr-TR" sz="2400">
                <a:solidFill>
                  <a:srgbClr val="FF0000"/>
                </a:solidFill>
              </a:rPr>
              <a:t>Mehmet Emin </a:t>
            </a:r>
            <a:r>
              <a:rPr lang="tr-TR" sz="2400"/>
              <a:t>Paşaköy’e doğru yola çıkmışlardır.</a:t>
            </a:r>
          </a:p>
          <a:p>
            <a:pPr marL="228600" indent="-228600" algn="just">
              <a:lnSpc>
                <a:spcPct val="90000"/>
              </a:lnSpc>
              <a:spcBef>
                <a:spcPts val="1000"/>
              </a:spcBef>
              <a:buFont typeface="Arial" charset="0"/>
              <a:buChar char="•"/>
            </a:pPr>
            <a:r>
              <a:rPr lang="tr-TR" sz="2400"/>
              <a:t>Yanlarına bir köpek almışlar ve adını Kıtmir koymuşlardır. (Kur’an-ı Kerim’de Kehf Suresi’nde anlatılan eshab-ı kehfe yol gösteren köpeğin adı) Sonra Bozalan ve Sünbül köylerinde 15 gün esrarlı sigara ile zikir çekmişlerdir.</a:t>
            </a:r>
            <a:r>
              <a:rPr lang="tr-TR"/>
              <a:t> </a:t>
            </a:r>
          </a:p>
          <a:p>
            <a:pPr marL="228600" indent="-228600" algn="just">
              <a:lnSpc>
                <a:spcPct val="90000"/>
              </a:lnSpc>
              <a:spcBef>
                <a:spcPts val="1000"/>
              </a:spcBef>
              <a:buFont typeface="Arial" charset="0"/>
              <a:buChar char="•"/>
            </a:pPr>
            <a:endParaRPr lang="tr-TR" sz="2800">
              <a:latin typeface="Calibri" pitchFamily="34" charset="0"/>
            </a:endParaRPr>
          </a:p>
        </p:txBody>
      </p:sp>
      <p:pic>
        <p:nvPicPr>
          <p:cNvPr id="92162" name="Resim 2"/>
          <p:cNvPicPr>
            <a:picLocks noChangeAspect="1"/>
          </p:cNvPicPr>
          <p:nvPr/>
        </p:nvPicPr>
        <p:blipFill>
          <a:blip r:embed="rId2"/>
          <a:srcRect/>
          <a:stretch>
            <a:fillRect/>
          </a:stretch>
        </p:blipFill>
        <p:spPr bwMode="auto">
          <a:xfrm>
            <a:off x="9351963" y="153988"/>
            <a:ext cx="2620962" cy="3706812"/>
          </a:xfrm>
          <a:prstGeom prst="rect">
            <a:avLst/>
          </a:prstGeom>
          <a:noFill/>
          <a:ln w="9525">
            <a:noFill/>
            <a:miter lim="800000"/>
            <a:headEnd/>
            <a:tailEnd/>
          </a:ln>
        </p:spPr>
      </p:pic>
      <p:sp>
        <p:nvSpPr>
          <p:cNvPr id="8" name="Metin kutusu 7">
            <a:extLst>
              <a:ext uri="{FF2B5EF4-FFF2-40B4-BE49-F238E27FC236}"/>
            </a:extLst>
          </p:cNvPr>
          <p:cNvSpPr txBox="1"/>
          <p:nvPr/>
        </p:nvSpPr>
        <p:spPr>
          <a:xfrm>
            <a:off x="9826171" y="3410857"/>
            <a:ext cx="1830629" cy="369332"/>
          </a:xfrm>
          <a:prstGeom prst="rect">
            <a:avLst/>
          </a:prstGeom>
          <a:noFill/>
        </p:spPr>
        <p:txBody>
          <a:bodyPr wrap="none">
            <a:spAutoFit/>
          </a:bodyPr>
          <a:lstStyle/>
          <a:p>
            <a:pPr fontAlgn="auto">
              <a:spcBef>
                <a:spcPts val="0"/>
              </a:spcBef>
              <a:spcAft>
                <a:spcPts val="0"/>
              </a:spcAft>
              <a:defRPr/>
            </a:pPr>
            <a:r>
              <a:rPr lang="tr-TR" dirty="0">
                <a:highlight>
                  <a:srgbClr val="FFFF00"/>
                </a:highlight>
                <a:latin typeface="+mn-lt"/>
                <a:cs typeface="+mn-cs"/>
              </a:rPr>
              <a:t>Şeyh Esat </a:t>
            </a:r>
            <a:r>
              <a:rPr lang="tr-TR" dirty="0" err="1">
                <a:highlight>
                  <a:srgbClr val="FFFF00"/>
                </a:highlight>
                <a:latin typeface="+mn-lt"/>
                <a:cs typeface="+mn-cs"/>
              </a:rPr>
              <a:t>Erdebilî</a:t>
            </a:r>
            <a:endParaRPr lang="tr-TR" dirty="0">
              <a:highlight>
                <a:srgbClr val="FFFF00"/>
              </a:highlight>
              <a:latin typeface="+mn-lt"/>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Content Placeholder 2"/>
          <p:cNvSpPr txBox="1">
            <a:spLocks/>
          </p:cNvSpPr>
          <p:nvPr/>
        </p:nvSpPr>
        <p:spPr bwMode="auto">
          <a:xfrm>
            <a:off x="500063" y="427038"/>
            <a:ext cx="9767887" cy="61499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solidFill>
                  <a:srgbClr val="FF0000"/>
                </a:solidFill>
                <a:latin typeface="Calibri" pitchFamily="34" charset="0"/>
              </a:rPr>
              <a:t>Amaçları Menemen’e giderek Nakşibendi tarikatı ile temasa geçmek hükümete el koyup İstanbul’daki Esat Efendi’ye telgraf çekmek ve tarikatlari açmaktır.</a:t>
            </a:r>
            <a:endParaRPr lang="tr-TR" sz="2800">
              <a:latin typeface="Calibri" pitchFamily="34" charset="0"/>
            </a:endParaRPr>
          </a:p>
          <a:p>
            <a:pPr marL="228600" indent="-228600" algn="just">
              <a:lnSpc>
                <a:spcPct val="90000"/>
              </a:lnSpc>
              <a:spcBef>
                <a:spcPts val="1000"/>
              </a:spcBef>
              <a:buFont typeface="Arial" charset="0"/>
              <a:buChar char="•"/>
            </a:pPr>
            <a:r>
              <a:rPr lang="tr-TR" sz="2800">
                <a:latin typeface="Calibri" pitchFamily="34" charset="0"/>
              </a:rPr>
              <a:t>23 Aralık 1930’da Menemen’e gelen Derviş Mehmet ve arkadaşları Müftü Camii’nde sabah namazına gelen birkaç kişiyi kandırmış ve Mehdi olduğuna inandırmıştır.</a:t>
            </a:r>
          </a:p>
          <a:p>
            <a:pPr marL="228600" indent="-228600" algn="just">
              <a:lnSpc>
                <a:spcPct val="90000"/>
              </a:lnSpc>
              <a:spcBef>
                <a:spcPts val="1000"/>
              </a:spcBef>
              <a:buFont typeface="Arial" charset="0"/>
              <a:buChar char="•"/>
            </a:pPr>
            <a:r>
              <a:rPr lang="tr-TR" sz="2800">
                <a:solidFill>
                  <a:schemeClr val="hlink"/>
                </a:solidFill>
                <a:latin typeface="Calibri" pitchFamily="34" charset="0"/>
              </a:rPr>
              <a:t>Halife Abdülmecit’in de 70.000 kişilik bir ordu ile yakında geleceğini söylemişlerdir. </a:t>
            </a:r>
          </a:p>
          <a:p>
            <a:pPr marL="228600" indent="-228600" algn="just">
              <a:lnSpc>
                <a:spcPct val="90000"/>
              </a:lnSpc>
              <a:spcBef>
                <a:spcPts val="1000"/>
              </a:spcBef>
              <a:buFont typeface="Arial" charset="0"/>
              <a:buChar char="•"/>
            </a:pPr>
            <a:r>
              <a:rPr lang="tr-TR" sz="2800">
                <a:latin typeface="Calibri" pitchFamily="34" charset="0"/>
              </a:rPr>
              <a:t>Sancak-ı Şerif’i cami avlusuna çıkartarak öğleye kadar bu sancağın altında toplanmayanların kılıçtan geçirileceğini duyurmuşlardır. 100 kişi kadar bir kalabalık isyancılara katılmıştır.</a:t>
            </a:r>
          </a:p>
          <a:p>
            <a:pPr marL="228600" indent="-228600" algn="just">
              <a:lnSpc>
                <a:spcPct val="90000"/>
              </a:lnSpc>
              <a:spcBef>
                <a:spcPts val="1000"/>
              </a:spcBef>
              <a:buFont typeface="Arial" charset="0"/>
              <a:buNone/>
            </a:pPr>
            <a:r>
              <a:rPr lang="tr-TR" sz="2800">
                <a:solidFill>
                  <a:srgbClr val="FF0000"/>
                </a:solidFill>
                <a:latin typeface="Calibri" pitchFamily="34" charset="0"/>
              </a:rPr>
              <a:t>«Ey Müslümanlar! Ne duruyorsunuz? Halife Abdülmecit geldi. Sancak-ı Şerif çıktı. Gelin altında toplanalım, şeriat isteyelim.»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Content Placeholder 2"/>
          <p:cNvSpPr txBox="1">
            <a:spLocks/>
          </p:cNvSpPr>
          <p:nvPr/>
        </p:nvSpPr>
        <p:spPr bwMode="auto">
          <a:xfrm>
            <a:off x="358775" y="153988"/>
            <a:ext cx="8015288" cy="61499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Jandarma Alay Komutanlığı tarafından isyancıların üstüne gönderilen </a:t>
            </a:r>
            <a:r>
              <a:rPr lang="tr-TR" sz="2800">
                <a:solidFill>
                  <a:srgbClr val="FF0000"/>
                </a:solidFill>
                <a:latin typeface="Calibri" pitchFamily="34" charset="0"/>
              </a:rPr>
              <a:t>Asteğmen Mustafa Fehmi Kubilay</a:t>
            </a:r>
            <a:r>
              <a:rPr lang="tr-TR" sz="2800">
                <a:latin typeface="Calibri" pitchFamily="34" charset="0"/>
              </a:rPr>
              <a:t>, Derviş Mehmet tarafından topuğundan vurulmuştur. Kanlar içinde cami avlusuna doğru koşmuş ancak ikinci bir yara daha almıştır.</a:t>
            </a:r>
          </a:p>
          <a:p>
            <a:pPr marL="228600" indent="-228600" algn="just">
              <a:lnSpc>
                <a:spcPct val="90000"/>
              </a:lnSpc>
              <a:spcBef>
                <a:spcPts val="1000"/>
              </a:spcBef>
              <a:buFont typeface="Arial" charset="0"/>
              <a:buChar char="•"/>
            </a:pPr>
            <a:r>
              <a:rPr lang="tr-TR" sz="2800">
                <a:latin typeface="Calibri" pitchFamily="34" charset="0"/>
              </a:rPr>
              <a:t> Derviş Mehmet ve Şamdan Mehmet bağ bıçağı ile Kubilay’ın başını gövdesinden ayırmak suretiyle şehit etmişlerdir. </a:t>
            </a:r>
          </a:p>
          <a:p>
            <a:pPr marL="228600" indent="-228600" algn="just">
              <a:lnSpc>
                <a:spcPct val="90000"/>
              </a:lnSpc>
              <a:spcBef>
                <a:spcPts val="1000"/>
              </a:spcBef>
              <a:buFont typeface="Arial" charset="0"/>
              <a:buChar char="•"/>
            </a:pPr>
            <a:r>
              <a:rPr lang="tr-TR" sz="2800">
                <a:latin typeface="Calibri" pitchFamily="34" charset="0"/>
              </a:rPr>
              <a:t>Kanını avuçlarıyla içmişler ve başını da sancak-ı şerife bağlayıp Menemen sokaklarında dolaştırmışlardır. Bu esnada Menemen halkının olayı alkışladığı görülür.</a:t>
            </a:r>
          </a:p>
          <a:p>
            <a:pPr marL="228600" indent="-228600" algn="ctr">
              <a:lnSpc>
                <a:spcPct val="90000"/>
              </a:lnSpc>
              <a:spcBef>
                <a:spcPts val="1000"/>
              </a:spcBef>
              <a:buFont typeface="Arial" charset="0"/>
              <a:buChar char="•"/>
            </a:pPr>
            <a:endParaRPr lang="tr-TR" sz="2800">
              <a:latin typeface="Calibri" pitchFamily="34" charset="0"/>
            </a:endParaRPr>
          </a:p>
        </p:txBody>
      </p:sp>
      <p:pic>
        <p:nvPicPr>
          <p:cNvPr id="94210" name="Resim 1"/>
          <p:cNvPicPr>
            <a:picLocks noChangeAspect="1"/>
          </p:cNvPicPr>
          <p:nvPr/>
        </p:nvPicPr>
        <p:blipFill>
          <a:blip r:embed="rId2"/>
          <a:srcRect/>
          <a:stretch>
            <a:fillRect/>
          </a:stretch>
        </p:blipFill>
        <p:spPr bwMode="auto">
          <a:xfrm>
            <a:off x="8621713" y="357188"/>
            <a:ext cx="3211512" cy="51435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Content Placeholder 2"/>
          <p:cNvSpPr txBox="1">
            <a:spLocks/>
          </p:cNvSpPr>
          <p:nvPr/>
        </p:nvSpPr>
        <p:spPr bwMode="auto">
          <a:xfrm>
            <a:off x="358775" y="153988"/>
            <a:ext cx="11368088" cy="229076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Olayı gören mahalle bekçileri </a:t>
            </a:r>
            <a:r>
              <a:rPr lang="tr-TR" sz="2800">
                <a:solidFill>
                  <a:srgbClr val="FF0000"/>
                </a:solidFill>
                <a:latin typeface="Calibri" pitchFamily="34" charset="0"/>
              </a:rPr>
              <a:t>Şevki ve Hasan Beyler </a:t>
            </a:r>
            <a:r>
              <a:rPr lang="tr-TR" sz="2800">
                <a:latin typeface="Calibri" pitchFamily="34" charset="0"/>
              </a:rPr>
              <a:t>isyancılardan bir kaçını öldürmüşler ancak onlar da şehit edilmişlerdir. Alaydan gönderilen makinalı tüfek bölüğü isyancılar üzerine ateş açmış ve Derviş Mehmet, Şamdan Mehmet ve Sütçü Mehmet öldürülmüştür.</a:t>
            </a:r>
          </a:p>
        </p:txBody>
      </p:sp>
      <p:pic>
        <p:nvPicPr>
          <p:cNvPr id="95234" name="Resim 2"/>
          <p:cNvPicPr>
            <a:picLocks noChangeAspect="1"/>
          </p:cNvPicPr>
          <p:nvPr/>
        </p:nvPicPr>
        <p:blipFill>
          <a:blip r:embed="rId2"/>
          <a:srcRect/>
          <a:stretch>
            <a:fillRect/>
          </a:stretch>
        </p:blipFill>
        <p:spPr bwMode="auto">
          <a:xfrm>
            <a:off x="2214563" y="1752600"/>
            <a:ext cx="8702675" cy="440372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Content Placeholder 2"/>
          <p:cNvSpPr txBox="1">
            <a:spLocks/>
          </p:cNvSpPr>
          <p:nvPr/>
        </p:nvSpPr>
        <p:spPr bwMode="auto">
          <a:xfrm>
            <a:off x="358775" y="153988"/>
            <a:ext cx="11512550" cy="61499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solidFill>
                  <a:srgbClr val="FF0000"/>
                </a:solidFill>
                <a:latin typeface="Calibri" pitchFamily="34" charset="0"/>
              </a:rPr>
              <a:t>Laik ve demokratik Cumhuriyet rejimini doğrudan hedef alan bu irticai </a:t>
            </a:r>
            <a:r>
              <a:rPr lang="tr-TR" sz="2800">
                <a:latin typeface="Calibri" pitchFamily="34" charset="0"/>
              </a:rPr>
              <a:t>ve insanlık dışı olay Meclis ve basında çok büyük ses getirmiştir.</a:t>
            </a:r>
          </a:p>
          <a:p>
            <a:pPr marL="228600" indent="-228600" algn="just">
              <a:lnSpc>
                <a:spcPct val="90000"/>
              </a:lnSpc>
              <a:spcBef>
                <a:spcPts val="1000"/>
              </a:spcBef>
              <a:buFont typeface="Arial" charset="0"/>
              <a:buChar char="•"/>
            </a:pPr>
            <a:r>
              <a:rPr lang="tr-TR" sz="2800">
                <a:latin typeface="Calibri" pitchFamily="34" charset="0"/>
              </a:rPr>
              <a:t>Cumhurbaşkanı Mustafa Kemal Paşa 28 Aralık 1930’da orduya yayınladığı başsağlığı mesajında olayın vahameti hakkında şunları söylemiştir:</a:t>
            </a:r>
          </a:p>
          <a:p>
            <a:pPr marL="228600" indent="-228600" algn="just">
              <a:lnSpc>
                <a:spcPct val="90000"/>
              </a:lnSpc>
              <a:spcBef>
                <a:spcPts val="1000"/>
              </a:spcBef>
              <a:buFont typeface="Arial" charset="0"/>
              <a:buNone/>
            </a:pPr>
            <a:r>
              <a:rPr lang="tr-TR" sz="2800">
                <a:solidFill>
                  <a:schemeClr val="hlink"/>
                </a:solidFill>
                <a:latin typeface="Calibri" pitchFamily="34" charset="0"/>
              </a:rPr>
              <a:t>«…Kubilay şehit olurken gericilerin gösterdiği vahşet karşısında Menemen’deki halktan bazılarının alkış tutarak olayı uygun bulduklarını belli etmeleri, bütün Cumhuriyetçiler ve vatanseverler için utanılacak bir durumdur… Büyük ordunun kahraman ve genç subayı ve Cumhuriyetin ülkücü öğretmen topluluğunun kıymetli üyesi Kubilay’ın temiz kanı ile Cumhuriyet canlılığını tazelemiş ve kuvvetlendirmiştir…»</a:t>
            </a:r>
          </a:p>
          <a:p>
            <a:pPr marL="228600" indent="-228600" algn="just">
              <a:lnSpc>
                <a:spcPct val="90000"/>
              </a:lnSpc>
              <a:spcBef>
                <a:spcPts val="1000"/>
              </a:spcBef>
              <a:buFont typeface="Arial" charset="0"/>
              <a:buChar char="•"/>
            </a:pPr>
            <a:r>
              <a:rPr lang="tr-TR" sz="2800"/>
              <a:t>Hükümet 31 Aralık 1930’da Menemen, Manisa ve Balıkesir’de 3 ay süreyle sıkıyönetim ilan etmiştir.</a:t>
            </a:r>
            <a:r>
              <a:rPr lang="tr-T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Content Placeholder 2"/>
          <p:cNvSpPr txBox="1">
            <a:spLocks/>
          </p:cNvSpPr>
          <p:nvPr/>
        </p:nvSpPr>
        <p:spPr bwMode="auto">
          <a:xfrm>
            <a:off x="358775" y="2825750"/>
            <a:ext cx="10094913" cy="3478213"/>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endParaRPr lang="tr-TR" sz="2800">
              <a:latin typeface="Calibri" pitchFamily="34" charset="0"/>
            </a:endParaRPr>
          </a:p>
          <a:p>
            <a:pPr marL="228600" indent="-228600" algn="just">
              <a:lnSpc>
                <a:spcPct val="90000"/>
              </a:lnSpc>
              <a:spcBef>
                <a:spcPts val="1000"/>
              </a:spcBef>
              <a:buFont typeface="Arial" charset="0"/>
              <a:buChar char="•"/>
            </a:pPr>
            <a:r>
              <a:rPr lang="tr-TR" sz="2800">
                <a:latin typeface="Calibri" pitchFamily="34" charset="0"/>
              </a:rPr>
              <a:t>Sıkıyönetim kapsamında suçluların yargılanması için </a:t>
            </a:r>
            <a:r>
              <a:rPr lang="tr-TR" sz="2800">
                <a:solidFill>
                  <a:schemeClr val="hlink"/>
                </a:solidFill>
                <a:latin typeface="Calibri" pitchFamily="34" charset="0"/>
              </a:rPr>
              <a:t>Sıkıyönetim Mahkemesi</a:t>
            </a:r>
            <a:r>
              <a:rPr lang="tr-TR" sz="2800">
                <a:solidFill>
                  <a:srgbClr val="0070C0"/>
                </a:solidFill>
                <a:latin typeface="Calibri" pitchFamily="34" charset="0"/>
              </a:rPr>
              <a:t> </a:t>
            </a:r>
            <a:r>
              <a:rPr lang="tr-TR" sz="2800">
                <a:latin typeface="Calibri" pitchFamily="34" charset="0"/>
              </a:rPr>
              <a:t>oluşturulmuş ve başkanlığına </a:t>
            </a:r>
            <a:r>
              <a:rPr lang="tr-TR" sz="2800">
                <a:solidFill>
                  <a:srgbClr val="FF0000"/>
                </a:solidFill>
                <a:latin typeface="Calibri" pitchFamily="34" charset="0"/>
              </a:rPr>
              <a:t>Korgeneral Mustafa Muğlalı </a:t>
            </a:r>
            <a:r>
              <a:rPr lang="tr-TR" sz="2800">
                <a:latin typeface="Calibri" pitchFamily="34" charset="0"/>
              </a:rPr>
              <a:t>getirilmiştir.</a:t>
            </a:r>
          </a:p>
          <a:p>
            <a:pPr marL="228600" indent="-228600" algn="just">
              <a:lnSpc>
                <a:spcPct val="90000"/>
              </a:lnSpc>
              <a:spcBef>
                <a:spcPts val="1000"/>
              </a:spcBef>
              <a:buFont typeface="Arial" charset="0"/>
              <a:buChar char="•"/>
            </a:pPr>
            <a:r>
              <a:rPr lang="tr-TR" sz="2800">
                <a:latin typeface="Calibri" pitchFamily="34" charset="0"/>
              </a:rPr>
              <a:t>İstanbul’daki Şeyh Esat ve oğlu Hoca Mehmet Ali de Menemen’e getirilmiştir. </a:t>
            </a:r>
          </a:p>
        </p:txBody>
      </p:sp>
      <p:pic>
        <p:nvPicPr>
          <p:cNvPr id="97282" name="Resim 1"/>
          <p:cNvPicPr>
            <a:picLocks noChangeAspect="1"/>
          </p:cNvPicPr>
          <p:nvPr/>
        </p:nvPicPr>
        <p:blipFill>
          <a:blip r:embed="rId2"/>
          <a:srcRect/>
          <a:stretch>
            <a:fillRect/>
          </a:stretch>
        </p:blipFill>
        <p:spPr bwMode="auto">
          <a:xfrm>
            <a:off x="1900238" y="153988"/>
            <a:ext cx="6067425" cy="3348037"/>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Content Placeholder 2"/>
          <p:cNvSpPr txBox="1">
            <a:spLocks/>
          </p:cNvSpPr>
          <p:nvPr/>
        </p:nvSpPr>
        <p:spPr bwMode="auto">
          <a:xfrm>
            <a:off x="3379788" y="474663"/>
            <a:ext cx="5054600" cy="60055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a:latin typeface="Calibri" pitchFamily="34" charset="0"/>
              </a:rPr>
              <a:t>5 Ocak 1931’de Menemen’de başlayan </a:t>
            </a:r>
            <a:r>
              <a:rPr lang="tr-TR" sz="2400"/>
              <a:t>yargılamalar neticesinde 36 sanık hakkında idam, 41 sanık hakkında hapis cezaları verilmiştir.</a:t>
            </a:r>
            <a:r>
              <a:rPr lang="tr-TR" sz="2400">
                <a:latin typeface="Calibri" pitchFamily="34" charset="0"/>
              </a:rPr>
              <a:t> (Şeyh Esat’ın idam hükmü yaş haddi nedeniyle hapse çevrilmiş ancak hapishanede vefat etmiştir.)</a:t>
            </a:r>
          </a:p>
          <a:p>
            <a:pPr marL="228600" indent="-228600" algn="just">
              <a:lnSpc>
                <a:spcPct val="90000"/>
              </a:lnSpc>
              <a:spcBef>
                <a:spcPts val="1000"/>
              </a:spcBef>
              <a:buFont typeface="Arial" charset="0"/>
              <a:buChar char="•"/>
            </a:pPr>
            <a:r>
              <a:rPr lang="tr-TR" sz="2400">
                <a:latin typeface="Calibri" pitchFamily="34" charset="0"/>
              </a:rPr>
              <a:t>Hükümlüler 3 Şubat 1931’de Menemen’de idam edilmiştir.</a:t>
            </a:r>
            <a:r>
              <a:rPr lang="tr-TR" sz="2800">
                <a:latin typeface="Calibri" pitchFamily="34" charset="0"/>
              </a:rPr>
              <a:t> </a:t>
            </a:r>
          </a:p>
        </p:txBody>
      </p:sp>
      <p:pic>
        <p:nvPicPr>
          <p:cNvPr id="98306" name="Resim 1"/>
          <p:cNvPicPr>
            <a:picLocks noChangeAspect="1"/>
          </p:cNvPicPr>
          <p:nvPr/>
        </p:nvPicPr>
        <p:blipFill>
          <a:blip r:embed="rId2"/>
          <a:srcRect/>
          <a:stretch>
            <a:fillRect/>
          </a:stretch>
        </p:blipFill>
        <p:spPr bwMode="auto">
          <a:xfrm>
            <a:off x="8467725" y="273050"/>
            <a:ext cx="3519488" cy="5924550"/>
          </a:xfrm>
          <a:prstGeom prst="rect">
            <a:avLst/>
          </a:prstGeom>
          <a:noFill/>
          <a:ln w="9525">
            <a:noFill/>
            <a:miter lim="800000"/>
            <a:headEnd/>
            <a:tailEnd/>
          </a:ln>
        </p:spPr>
      </p:pic>
      <p:pic>
        <p:nvPicPr>
          <p:cNvPr id="98307" name="Resim 2"/>
          <p:cNvPicPr>
            <a:picLocks noChangeAspect="1"/>
          </p:cNvPicPr>
          <p:nvPr/>
        </p:nvPicPr>
        <p:blipFill>
          <a:blip r:embed="rId3"/>
          <a:srcRect/>
          <a:stretch>
            <a:fillRect/>
          </a:stretch>
        </p:blipFill>
        <p:spPr bwMode="auto">
          <a:xfrm>
            <a:off x="255588" y="273050"/>
            <a:ext cx="3067050" cy="388302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Content Placeholder 2"/>
          <p:cNvSpPr txBox="1">
            <a:spLocks/>
          </p:cNvSpPr>
          <p:nvPr/>
        </p:nvSpPr>
        <p:spPr bwMode="auto">
          <a:xfrm>
            <a:off x="358775" y="153988"/>
            <a:ext cx="11528425" cy="6038850"/>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6 Aralık 1922 tarihli konuşmasında Mustafa Kemal Paşa, inkılapların hayata geçirilmesi konusunda ülke genelinde bir teşkilata duyulan ihtiyacı dile getirmiştir:</a:t>
            </a:r>
          </a:p>
          <a:p>
            <a:pPr marL="228600" indent="-228600" algn="just">
              <a:lnSpc>
                <a:spcPct val="90000"/>
              </a:lnSpc>
              <a:spcBef>
                <a:spcPts val="1000"/>
              </a:spcBef>
              <a:buFont typeface="Arial" charset="0"/>
              <a:buNone/>
            </a:pPr>
            <a:r>
              <a:rPr lang="tr-TR" sz="2800">
                <a:latin typeface="Calibri" pitchFamily="34" charset="0"/>
              </a:rPr>
              <a:t>	</a:t>
            </a:r>
            <a:r>
              <a:rPr lang="tr-TR" sz="2800" b="1" i="1">
                <a:solidFill>
                  <a:srgbClr val="4472C4"/>
                </a:solidFill>
                <a:latin typeface="Calibri" pitchFamily="34" charset="0"/>
              </a:rPr>
              <a:t>«Vatanımıza ve bağımsızlığımıza göz dikenlere sadece akserlikçe üstün gelmek yeterli değildir. Memleketimiz hakkında istila emelleri besleyecek olanların her türlü ümitlerini kıracak biçimde siyaset, yönetim, iktisat alanlarında da kuvvetli olmak lazımdır… Bundan böyle hiçbir fırsatı kaçırmayarak çalışmaya mecburuz. Ancak bu çalışma yıllarla izlenecek ve uygulanacak bir programa dayandırılmazsa başarısızlığa mahkumdur. Ulusumuzun acil ihtiyaçlarına çare olacak bir programa dayanmayan ıslahat girişimleri, bireysellikten ve keyfi olmaktan kurtulamaz. Bu gibi girişimler, sahipleri olan kişilerin değişmesiyle söner gider. Öte yandan herhangi bir programın uzun bir çalışma dönemine rehber olması için ülkede bütün vatanseverlerin ona yardımcı olması gerekir…	</a:t>
            </a:r>
            <a:endParaRPr lang="tr-TR" sz="2800">
              <a:solidFill>
                <a:srgbClr val="0070C0"/>
              </a:solidFill>
              <a:latin typeface="Calibri" pitchFamily="34" charset="0"/>
            </a:endParaRPr>
          </a:p>
          <a:p>
            <a:pPr marL="228600" indent="-228600" algn="just">
              <a:lnSpc>
                <a:spcPct val="90000"/>
              </a:lnSpc>
              <a:spcBef>
                <a:spcPts val="1000"/>
              </a:spcBef>
              <a:buFont typeface="Arial" charset="0"/>
              <a:buNone/>
            </a:pPr>
            <a:r>
              <a:rPr lang="tr-TR" sz="2800" b="1" i="1">
                <a:solidFill>
                  <a:schemeClr val="accent1"/>
                </a:solidFill>
                <a:latin typeface="Calibri" pitchFamily="34" charset="0"/>
              </a:rPr>
              <a:t>	</a:t>
            </a:r>
            <a:endParaRPr lang="tr-TR" sz="2800">
              <a:latin typeface="Calibri"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Content Placeholder 2"/>
          <p:cNvSpPr txBox="1">
            <a:spLocks/>
          </p:cNvSpPr>
          <p:nvPr/>
        </p:nvSpPr>
        <p:spPr bwMode="auto">
          <a:xfrm>
            <a:off x="358775" y="153988"/>
            <a:ext cx="11512550" cy="5989637"/>
          </a:xfrm>
          <a:prstGeom prst="rect">
            <a:avLst/>
          </a:prstGeom>
          <a:noFill/>
          <a:ln w="9525">
            <a:noFill/>
            <a:miter lim="800000"/>
            <a:headEnd/>
            <a:tailEnd/>
          </a:ln>
        </p:spPr>
        <p:txBody>
          <a:bodyPr/>
          <a:lstStyle/>
          <a:p>
            <a:pPr lvl="1" algn="just">
              <a:lnSpc>
                <a:spcPct val="90000"/>
              </a:lnSpc>
              <a:spcBef>
                <a:spcPts val="500"/>
              </a:spcBef>
              <a:buFont typeface="Arial" charset="0"/>
              <a:buNone/>
            </a:pPr>
            <a:r>
              <a:rPr lang="tr-TR" sz="2800" b="1" i="1">
                <a:solidFill>
                  <a:srgbClr val="4472C4"/>
                </a:solidFill>
                <a:latin typeface="Calibri" pitchFamily="34" charset="0"/>
              </a:rPr>
              <a:t>	«Bu ulusal maksat ve düşünceleri göz önünde bulundurarak en alçak gönüllü bir ulus bireyi sıfatıyla hayatımı sonuna kadar vatan hayrına vakfeylemek emeliyle barışın yapılmasından sonra ‘haklçılık’ esası üzerine dayanan ve Halk Fırkası adıyla siyasal bir parti kurmak niyetindeyim…»</a:t>
            </a:r>
          </a:p>
          <a:p>
            <a:pPr lvl="1" algn="just">
              <a:lnSpc>
                <a:spcPct val="90000"/>
              </a:lnSpc>
              <a:spcBef>
                <a:spcPts val="500"/>
              </a:spcBef>
              <a:buFont typeface="Arial" charset="0"/>
              <a:buChar char="•"/>
            </a:pPr>
            <a:r>
              <a:rPr lang="tr-TR" sz="2800">
                <a:solidFill>
                  <a:srgbClr val="D82331"/>
                </a:solidFill>
                <a:latin typeface="Calibri" pitchFamily="34" charset="0"/>
              </a:rPr>
              <a:t>Özetle:</a:t>
            </a:r>
          </a:p>
          <a:p>
            <a:pPr lvl="1" algn="just">
              <a:lnSpc>
                <a:spcPct val="90000"/>
              </a:lnSpc>
              <a:spcBef>
                <a:spcPts val="500"/>
              </a:spcBef>
              <a:buFont typeface="Calibri Light" pitchFamily="34" charset="0"/>
              <a:buAutoNum type="arabicPeriod"/>
            </a:pPr>
            <a:r>
              <a:rPr lang="tr-TR" sz="2800">
                <a:latin typeface="Calibri" pitchFamily="34" charset="0"/>
              </a:rPr>
              <a:t> İnkılapları başarıyla hayata geçirmek.</a:t>
            </a:r>
          </a:p>
          <a:p>
            <a:pPr lvl="1" algn="just">
              <a:lnSpc>
                <a:spcPct val="90000"/>
              </a:lnSpc>
              <a:spcBef>
                <a:spcPts val="500"/>
              </a:spcBef>
              <a:buFont typeface="Calibri Light" pitchFamily="34" charset="0"/>
              <a:buAutoNum type="arabicPeriod"/>
            </a:pPr>
            <a:r>
              <a:rPr lang="tr-TR" sz="2800"/>
              <a:t>İnkılapları </a:t>
            </a:r>
            <a:r>
              <a:rPr lang="tr-TR" sz="2800">
                <a:latin typeface="Calibri" pitchFamily="34" charset="0"/>
              </a:rPr>
              <a:t>uzun soluklu bir programla devamlı hale getirmek.</a:t>
            </a:r>
          </a:p>
          <a:p>
            <a:pPr lvl="1" algn="just">
              <a:lnSpc>
                <a:spcPct val="90000"/>
              </a:lnSpc>
              <a:spcBef>
                <a:spcPts val="500"/>
              </a:spcBef>
              <a:buFont typeface="Calibri Light" pitchFamily="34" charset="0"/>
              <a:buAutoNum type="arabicPeriod"/>
            </a:pPr>
            <a:r>
              <a:rPr lang="tr-TR" sz="2800"/>
              <a:t>İnkılapları </a:t>
            </a:r>
            <a:r>
              <a:rPr lang="tr-TR" sz="2800">
                <a:latin typeface="Calibri" pitchFamily="34" charset="0"/>
              </a:rPr>
              <a:t>kişisel olmaktan çıkartıp, halka mâl etmek ve halkın desteğini kazanmak.</a:t>
            </a:r>
          </a:p>
          <a:p>
            <a:pPr lvl="1" algn="just">
              <a:lnSpc>
                <a:spcPct val="90000"/>
              </a:lnSpc>
              <a:spcBef>
                <a:spcPts val="500"/>
              </a:spcBef>
              <a:buFont typeface="Calibri Light" pitchFamily="34" charset="0"/>
              <a:buAutoNum type="arabicPeriod"/>
            </a:pPr>
            <a:r>
              <a:rPr lang="tr-TR" sz="2800">
                <a:latin typeface="Calibri" pitchFamily="34" charset="0"/>
              </a:rPr>
              <a:t>Kurulacak partiyi halkçılık esasına dayandırmak.</a:t>
            </a:r>
          </a:p>
          <a:p>
            <a:pPr lvl="1" algn="just">
              <a:lnSpc>
                <a:spcPct val="90000"/>
              </a:lnSpc>
              <a:spcBef>
                <a:spcPts val="500"/>
              </a:spcBef>
              <a:buFont typeface="Arial" charset="0"/>
              <a:buChar char="•"/>
            </a:pPr>
            <a:r>
              <a:rPr lang="tr-TR" sz="2800">
                <a:latin typeface="Calibri" pitchFamily="34" charset="0"/>
              </a:rPr>
              <a:t>Zaten «Halk Fırkası» adı partinin halkçı ideolojisini de açık bir şekilde yansıtmaktaydı.</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43010" name="Title 1"/>
          <p:cNvSpPr txBox="1">
            <a:spLocks/>
          </p:cNvSpPr>
          <p:nvPr/>
        </p:nvSpPr>
        <p:spPr bwMode="auto">
          <a:xfrm>
            <a:off x="334963" y="288925"/>
            <a:ext cx="11455400" cy="6013450"/>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400">
                <a:latin typeface="Calibri" pitchFamily="34" charset="0"/>
                <a:cs typeface="Times New Roman" pitchFamily="18" charset="0"/>
              </a:rPr>
              <a:t>Lozan Konferansı’na ara verildiği sırada iç siyasette yaşanan en önemli gelişme 1 Nisan 1923’te seçim kararının alınması olmuştur. Böylece II. TBMM’nin yani inkılapları gerçekleştirecek meclisin açılması çalışmalarına başlanmıştır.</a:t>
            </a:r>
          </a:p>
          <a:p>
            <a:pPr marL="457200" indent="-457200" algn="just">
              <a:lnSpc>
                <a:spcPct val="90000"/>
              </a:lnSpc>
              <a:buFont typeface="Arial" charset="0"/>
              <a:buChar char="•"/>
            </a:pPr>
            <a:r>
              <a:rPr lang="tr-TR" sz="2400">
                <a:latin typeface="Calibri" pitchFamily="34" charset="0"/>
                <a:cs typeface="Times New Roman" pitchFamily="18" charset="0"/>
              </a:rPr>
              <a:t>1 Nisan 1923’te seçim kararının alınmasının ardından, 8 Nisan 1923’te Mustafa Kemal Paşa dokuz maddeden oluşan bir seçim beyannamesi yayınlamıştır. </a:t>
            </a:r>
          </a:p>
          <a:p>
            <a:pPr marL="457200" indent="-457200" algn="just">
              <a:lnSpc>
                <a:spcPct val="90000"/>
              </a:lnSpc>
              <a:buFont typeface="Arial" charset="0"/>
              <a:buChar char="•"/>
            </a:pPr>
            <a:r>
              <a:rPr lang="tr-TR" sz="2400">
                <a:latin typeface="Calibri" pitchFamily="34" charset="0"/>
                <a:cs typeface="Times New Roman" pitchFamily="18" charset="0"/>
              </a:rPr>
              <a:t>«</a:t>
            </a:r>
            <a:r>
              <a:rPr lang="tr-TR" sz="2400">
                <a:solidFill>
                  <a:srgbClr val="FF0000"/>
                </a:solidFill>
                <a:latin typeface="Calibri" pitchFamily="34" charset="0"/>
                <a:cs typeface="Times New Roman" pitchFamily="18" charset="0"/>
              </a:rPr>
              <a:t>9 Umde</a:t>
            </a:r>
            <a:r>
              <a:rPr lang="tr-TR" sz="2400">
                <a:latin typeface="Calibri" pitchFamily="34" charset="0"/>
                <a:cs typeface="Times New Roman" pitchFamily="18" charset="0"/>
              </a:rPr>
              <a:t>» olarak bilinen bu beyannamede gerçekleştirilmesi planlanan kalkınma hamlesinin ana hatlarına yer verilmiştir.,</a:t>
            </a:r>
          </a:p>
          <a:p>
            <a:pPr marL="457200" indent="-457200" algn="just">
              <a:lnSpc>
                <a:spcPct val="90000"/>
              </a:lnSpc>
              <a:buFont typeface="Arial" charset="0"/>
              <a:buChar char="•"/>
            </a:pPr>
            <a:r>
              <a:rPr lang="tr-TR" sz="2400">
                <a:latin typeface="Calibri" pitchFamily="34" charset="0"/>
              </a:rPr>
              <a:t>9 Umde’nin yayınlanmasının ardından Halk Fırkası’nın kuruluş çalışmaları hız kazanmıştır.</a:t>
            </a:r>
          </a:p>
          <a:p>
            <a:pPr marL="457200" indent="-457200" algn="just">
              <a:lnSpc>
                <a:spcPct val="90000"/>
              </a:lnSpc>
              <a:buFont typeface="Arial" charset="0"/>
              <a:buChar char="•"/>
            </a:pPr>
            <a:r>
              <a:rPr lang="tr-TR" sz="2400">
                <a:latin typeface="Calibri" pitchFamily="34" charset="0"/>
              </a:rPr>
              <a:t>Partinin kurulması için temel teşkilat olarak, Sivas Kongresi’nde bütün cemiyetlerin birleşmesi ile oluşturulan ve 10 Mayıs 1921’de meclis içinde grup haline getirilen </a:t>
            </a:r>
            <a:r>
              <a:rPr lang="tr-TR" sz="2400">
                <a:solidFill>
                  <a:srgbClr val="FF0000"/>
                </a:solidFill>
                <a:latin typeface="Calibri" pitchFamily="34" charset="0"/>
              </a:rPr>
              <a:t>Anadolu ve Müdafaa-i Hukuk Grubu</a:t>
            </a:r>
            <a:r>
              <a:rPr lang="tr-TR" sz="2400">
                <a:latin typeface="Calibri" pitchFamily="34" charset="0"/>
              </a:rPr>
              <a:t>’nun Anadolu’daki mevcut teşkilatı kullanılmıştır. </a:t>
            </a:r>
          </a:p>
          <a:p>
            <a:pPr marL="457200" indent="-457200" algn="just">
              <a:lnSpc>
                <a:spcPct val="90000"/>
              </a:lnSpc>
              <a:buFont typeface="Arial" charset="0"/>
              <a:buChar char="•"/>
            </a:pPr>
            <a:r>
              <a:rPr lang="tr-TR" sz="2400">
                <a:latin typeface="Calibri" pitchFamily="34" charset="0"/>
              </a:rPr>
              <a:t>Mustafa Kemal Paşa seçmenlere ve milletvekili adaylarına hitaben yayınladığı bir beyannamede Halk Fırkası adı altında ülkenin yönetimini üstleneceklerini duyurmuştur. Henüz işgal altında bulunan İstanbul halkından da Müdafaa-i Hukuk adaylarına oy vermelerini istemiştir.</a:t>
            </a:r>
            <a:endParaRPr lang="tr-TR" sz="2000">
              <a:latin typeface="Calibri" pitchFamily="34"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Content Placeholder 2"/>
          <p:cNvSpPr txBox="1">
            <a:spLocks/>
          </p:cNvSpPr>
          <p:nvPr/>
        </p:nvSpPr>
        <p:spPr bwMode="auto">
          <a:xfrm>
            <a:off x="596900" y="307975"/>
            <a:ext cx="9731375" cy="614997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a:latin typeface="Calibri" pitchFamily="34" charset="0"/>
              </a:rPr>
              <a:t>Seçimlerinin başarıyla tamamlanmasının ardından meclis çoğunluğunu Müdafaa-i Hukuk adayları oluşturmuştur. 13 Ağustos 1923’te II. Meclis açılmıştır.</a:t>
            </a:r>
          </a:p>
          <a:p>
            <a:pPr marL="228600" indent="-228600" algn="just">
              <a:lnSpc>
                <a:spcPct val="90000"/>
              </a:lnSpc>
              <a:spcBef>
                <a:spcPts val="1000"/>
              </a:spcBef>
              <a:buFont typeface="Arial" charset="0"/>
              <a:buChar char="•"/>
            </a:pPr>
            <a:r>
              <a:rPr lang="tr-TR" sz="2800">
                <a:latin typeface="Calibri" pitchFamily="34" charset="0"/>
              </a:rPr>
              <a:t>Meclisin açılmasından sonra yeni partinin kurulması çalışmalarına da hız verilmiştir. 7 Ağustos’ta başlayan tüzük ve program çalışmaları </a:t>
            </a:r>
            <a:r>
              <a:rPr lang="tr-TR" sz="2800">
                <a:solidFill>
                  <a:srgbClr val="FF0000"/>
                </a:solidFill>
                <a:latin typeface="Calibri" pitchFamily="34" charset="0"/>
              </a:rPr>
              <a:t>9 Eylül 1923’te tamamlanarak Halk Fırkası resmen kurulmuştur.</a:t>
            </a:r>
          </a:p>
          <a:p>
            <a:pPr marL="228600" indent="-228600" algn="just">
              <a:lnSpc>
                <a:spcPct val="90000"/>
              </a:lnSpc>
              <a:spcBef>
                <a:spcPts val="1000"/>
              </a:spcBef>
              <a:buFont typeface="Arial" charset="0"/>
              <a:buChar char="•"/>
            </a:pPr>
            <a:r>
              <a:rPr lang="tr-TR" sz="2800">
                <a:latin typeface="Calibri" pitchFamily="34" charset="0"/>
              </a:rPr>
              <a:t>11 Eylül 1923 tarihli toplantıda Mustafa Kemal Paşa Halk Fırkası Başkanlığı’na seçilmiştir. Genel Sekreterliğine Recep Peker seçilmiştir. 29 Ekim 1923’te Cumhurbaşkanı seçilince bu görevi İsmet Paşa’ya bırakmıştır.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45058" name="Title 1"/>
          <p:cNvSpPr txBox="1">
            <a:spLocks/>
          </p:cNvSpPr>
          <p:nvPr/>
        </p:nvSpPr>
        <p:spPr bwMode="auto">
          <a:xfrm>
            <a:off x="254000" y="193675"/>
            <a:ext cx="11704638" cy="6321425"/>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800">
                <a:solidFill>
                  <a:schemeClr val="hlink"/>
                </a:solidFill>
                <a:latin typeface="Calibri" pitchFamily="34" charset="0"/>
                <a:cs typeface="Times New Roman" pitchFamily="18" charset="0"/>
              </a:rPr>
              <a:t>Fırkanın Tüzük ve Programı:</a:t>
            </a:r>
          </a:p>
          <a:p>
            <a:pPr marL="457200" indent="-457200" algn="just">
              <a:lnSpc>
                <a:spcPct val="90000"/>
              </a:lnSpc>
              <a:buFont typeface="Arial" charset="0"/>
              <a:buChar char="•"/>
            </a:pPr>
            <a:r>
              <a:rPr lang="tr-TR" sz="2800">
                <a:latin typeface="Calibri" pitchFamily="34" charset="0"/>
                <a:cs typeface="Times New Roman" pitchFamily="18" charset="0"/>
              </a:rPr>
              <a:t>106 maddeden oluşan tüzükte genel olarak şu noktalara temas edilmiştir:</a:t>
            </a:r>
          </a:p>
          <a:p>
            <a:pPr marL="457200" indent="-457200" algn="just">
              <a:lnSpc>
                <a:spcPct val="90000"/>
              </a:lnSpc>
              <a:buFont typeface="Arial" charset="0"/>
              <a:buChar char="•"/>
            </a:pPr>
            <a:r>
              <a:rPr lang="tr-TR" sz="2800">
                <a:latin typeface="Calibri" pitchFamily="34" charset="0"/>
                <a:cs typeface="Times New Roman" pitchFamily="18" charset="0"/>
              </a:rPr>
              <a:t>Fırkanın amacı, ulusal egemenliğin </a:t>
            </a:r>
            <a:r>
              <a:rPr lang="tr-TR" sz="2800">
                <a:solidFill>
                  <a:srgbClr val="FF0000"/>
                </a:solidFill>
                <a:latin typeface="Calibri" pitchFamily="34" charset="0"/>
                <a:cs typeface="Times New Roman" pitchFamily="18" charset="0"/>
              </a:rPr>
              <a:t>«halk tarafından ve halk için»</a:t>
            </a:r>
            <a:r>
              <a:rPr lang="tr-TR" sz="2800">
                <a:latin typeface="Calibri" pitchFamily="34" charset="0"/>
                <a:cs typeface="Times New Roman" pitchFamily="18" charset="0"/>
              </a:rPr>
              <a:t> uygulanmasına rehberlik etmektir.</a:t>
            </a:r>
          </a:p>
          <a:p>
            <a:pPr marL="457200" indent="-457200" algn="just">
              <a:lnSpc>
                <a:spcPct val="90000"/>
              </a:lnSpc>
              <a:buFont typeface="Arial" charset="0"/>
              <a:buChar char="•"/>
            </a:pPr>
            <a:r>
              <a:rPr lang="tr-TR" sz="2800">
                <a:latin typeface="Calibri" pitchFamily="34" charset="0"/>
                <a:cs typeface="Times New Roman" pitchFamily="18" charset="0"/>
              </a:rPr>
              <a:t>Fırka bir </a:t>
            </a:r>
            <a:r>
              <a:rPr lang="tr-TR" sz="2800">
                <a:solidFill>
                  <a:srgbClr val="FF0000"/>
                </a:solidFill>
                <a:latin typeface="Calibri" pitchFamily="34" charset="0"/>
                <a:cs typeface="Times New Roman" pitchFamily="18" charset="0"/>
              </a:rPr>
              <a:t>ihtilal fırkası değil; bir inkılap fırkasıdır</a:t>
            </a:r>
            <a:r>
              <a:rPr lang="tr-TR" sz="2800">
                <a:latin typeface="Calibri" pitchFamily="34" charset="0"/>
                <a:cs typeface="Times New Roman" pitchFamily="18" charset="0"/>
              </a:rPr>
              <a:t>.</a:t>
            </a:r>
          </a:p>
          <a:p>
            <a:pPr marL="457200" indent="-457200" algn="just">
              <a:lnSpc>
                <a:spcPct val="90000"/>
              </a:lnSpc>
              <a:buFont typeface="Arial" charset="0"/>
              <a:buChar char="•"/>
            </a:pPr>
            <a:r>
              <a:rPr lang="tr-TR" sz="2800">
                <a:latin typeface="Calibri" pitchFamily="34" charset="0"/>
                <a:cs typeface="Times New Roman" pitchFamily="18" charset="0"/>
              </a:rPr>
              <a:t>Fırkaya katılanların gerçekten halkçı olması zorunludur. </a:t>
            </a:r>
          </a:p>
          <a:p>
            <a:pPr marL="457200" indent="-457200" algn="just">
              <a:lnSpc>
                <a:spcPct val="90000"/>
              </a:lnSpc>
              <a:buFont typeface="Arial" charset="0"/>
              <a:buChar char="•"/>
            </a:pPr>
            <a:r>
              <a:rPr lang="tr-TR" sz="2800">
                <a:latin typeface="Calibri" pitchFamily="34" charset="0"/>
                <a:cs typeface="Times New Roman" pitchFamily="18" charset="0"/>
              </a:rPr>
              <a:t>Bir kişinin Halk Fırkası’na girebilmesi için «</a:t>
            </a:r>
            <a:r>
              <a:rPr lang="tr-TR" sz="2800">
                <a:solidFill>
                  <a:srgbClr val="FF0000"/>
                </a:solidFill>
                <a:latin typeface="Calibri" pitchFamily="34" charset="0"/>
                <a:cs typeface="Times New Roman" pitchFamily="18" charset="0"/>
              </a:rPr>
              <a:t>Türkiyeli olması</a:t>
            </a:r>
            <a:r>
              <a:rPr lang="tr-TR" sz="2800">
                <a:latin typeface="Calibri" pitchFamily="34" charset="0"/>
                <a:cs typeface="Times New Roman" pitchFamily="18" charset="0"/>
              </a:rPr>
              <a:t>» ve yurt dışında bulunan Müslüman uluslardan  birine mensup ise Türk uyruğunu kabul etmesi gerekir.</a:t>
            </a:r>
          </a:p>
          <a:p>
            <a:pPr marL="457200" indent="-457200" algn="just">
              <a:lnSpc>
                <a:spcPct val="90000"/>
              </a:lnSpc>
              <a:buFont typeface="Arial" charset="0"/>
              <a:buChar char="•"/>
            </a:pPr>
            <a:r>
              <a:rPr lang="tr-TR" sz="2800"/>
              <a:t>Fırka idari anlamda </a:t>
            </a:r>
            <a:r>
              <a:rPr lang="tr-TR" sz="2800">
                <a:solidFill>
                  <a:srgbClr val="0070C0"/>
                </a:solidFill>
              </a:rPr>
              <a:t>merkeziyetçi </a:t>
            </a:r>
            <a:r>
              <a:rPr lang="tr-TR" sz="2800"/>
              <a:t>bir anlayışa sahiptir.</a:t>
            </a:r>
          </a:p>
          <a:p>
            <a:pPr marL="457200" indent="-457200" algn="just">
              <a:lnSpc>
                <a:spcPct val="90000"/>
              </a:lnSpc>
              <a:buFont typeface="Arial" charset="0"/>
              <a:buChar char="•"/>
            </a:pPr>
            <a:r>
              <a:rPr lang="tr-TR" sz="2800">
                <a:solidFill>
                  <a:srgbClr val="0070C0"/>
                </a:solidFill>
              </a:rPr>
              <a:t>Fırkanın cumhuriyetçi, halkçı ve milliyetçi olduğu vurgusu yapılmıştır. </a:t>
            </a:r>
            <a:r>
              <a:rPr lang="tr-TR" sz="2800">
                <a:solidFill>
                  <a:srgbClr val="FF0000"/>
                </a:solidFill>
              </a:rPr>
              <a:t>(6 ilkenin ilk üçü başlangıçtan itibaren mevcuttur. 1931’de bu ilkelere devletçilik, laiklik ve inkılapçılık ilkeleri eklenmiştir.)</a:t>
            </a:r>
          </a:p>
          <a:p>
            <a:pPr marL="457200" indent="-457200" algn="just">
              <a:lnSpc>
                <a:spcPct val="90000"/>
              </a:lnSpc>
              <a:buFont typeface="Arial" charset="0"/>
              <a:buChar char="•"/>
            </a:pPr>
            <a:r>
              <a:rPr lang="tr-TR" sz="2800"/>
              <a:t>Halk Fırkası’nın kurulması Cumhuriyet döneminde demokratik siyasal kültürün vazgeçilmez bir özelliği olan çok partili hayata geçişte atılan ilk adım olmuştur. </a:t>
            </a:r>
            <a:endParaRPr lang="tr-TR" sz="2800">
              <a:latin typeface="Calibri" pitchFamily="34" charset="0"/>
              <a:cs typeface="Times New Roman" pitchFamily="18" charset="0"/>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ündönümü">
  <a:themeElements>
    <a:clrScheme name="Özel 5">
      <a:dk1>
        <a:sysClr val="windowText" lastClr="000000"/>
      </a:dk1>
      <a:lt1>
        <a:sysClr val="window" lastClr="FFFFFF"/>
      </a:lt1>
      <a:dk2>
        <a:srgbClr val="C00000"/>
      </a:dk2>
      <a:lt2>
        <a:srgbClr val="C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ündönümü">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odü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3.xml><?xml version="1.0" encoding="utf-8"?>
<a:theme xmlns:a="http://schemas.openxmlformats.org/drawingml/2006/main" name="1_Gündönümü">
  <a:themeElements>
    <a:clrScheme name="Özel 5">
      <a:dk1>
        <a:sysClr val="windowText" lastClr="000000"/>
      </a:dk1>
      <a:lt1>
        <a:sysClr val="window" lastClr="FFFFFF"/>
      </a:lt1>
      <a:dk2>
        <a:srgbClr val="C00000"/>
      </a:dk2>
      <a:lt2>
        <a:srgbClr val="C00000"/>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ündönümü">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odü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4.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5347</TotalTime>
  <Words>4782</Words>
  <Application>Microsoft Office PowerPoint</Application>
  <PresentationFormat>Geniş ekran</PresentationFormat>
  <Paragraphs>246</Paragraphs>
  <Slides>49</Slides>
  <Notes>12</Notes>
  <HiddenSlides>0</HiddenSlides>
  <MMClips>0</MMClips>
  <ScaleCrop>false</ScaleCrop>
  <HeadingPairs>
    <vt:vector size="6" baseType="variant">
      <vt:variant>
        <vt:lpstr>Kullanılan Yazı Tipleri</vt:lpstr>
      </vt:variant>
      <vt:variant>
        <vt:i4>7</vt:i4>
      </vt:variant>
      <vt:variant>
        <vt:lpstr>Tema</vt:lpstr>
      </vt:variant>
      <vt:variant>
        <vt:i4>3</vt:i4>
      </vt:variant>
      <vt:variant>
        <vt:lpstr>Slayt Başlıkları</vt:lpstr>
      </vt:variant>
      <vt:variant>
        <vt:i4>49</vt:i4>
      </vt:variant>
    </vt:vector>
  </HeadingPairs>
  <TitlesOfParts>
    <vt:vector size="59" baseType="lpstr">
      <vt:lpstr>Arial</vt:lpstr>
      <vt:lpstr>Calibri</vt:lpstr>
      <vt:lpstr>Calibri Light</vt:lpstr>
      <vt:lpstr>Gill Sans MT</vt:lpstr>
      <vt:lpstr>Times New Roman</vt:lpstr>
      <vt:lpstr>Verdana</vt:lpstr>
      <vt:lpstr>Wingdings 2</vt:lpstr>
      <vt:lpstr>Office Teması</vt:lpstr>
      <vt:lpstr>Gündönümü</vt:lpstr>
      <vt:lpstr>1_Gündönümü</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Sinem OCAK</dc:creator>
  <cp:lastModifiedBy>Uze</cp:lastModifiedBy>
  <cp:revision>447</cp:revision>
  <dcterms:created xsi:type="dcterms:W3CDTF">2017-09-26T06:44:30Z</dcterms:created>
  <dcterms:modified xsi:type="dcterms:W3CDTF">2022-02-28T11:53:17Z</dcterms:modified>
</cp:coreProperties>
</file>